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6"/>
  </p:notesMasterIdLst>
  <p:sldIdLst>
    <p:sldId id="293" r:id="rId2"/>
    <p:sldId id="294" r:id="rId3"/>
    <p:sldId id="310" r:id="rId4"/>
    <p:sldId id="300" r:id="rId5"/>
    <p:sldId id="308" r:id="rId6"/>
    <p:sldId id="307" r:id="rId7"/>
    <p:sldId id="302" r:id="rId8"/>
    <p:sldId id="314" r:id="rId9"/>
    <p:sldId id="311" r:id="rId10"/>
    <p:sldId id="305" r:id="rId11"/>
    <p:sldId id="299" r:id="rId12"/>
    <p:sldId id="303" r:id="rId13"/>
    <p:sldId id="304" r:id="rId14"/>
    <p:sldId id="315" r:id="rId15"/>
    <p:sldId id="316" r:id="rId16"/>
    <p:sldId id="330" r:id="rId17"/>
    <p:sldId id="323" r:id="rId18"/>
    <p:sldId id="329" r:id="rId19"/>
    <p:sldId id="331" r:id="rId20"/>
    <p:sldId id="332" r:id="rId21"/>
    <p:sldId id="333" r:id="rId22"/>
    <p:sldId id="334" r:id="rId23"/>
    <p:sldId id="335" r:id="rId24"/>
    <p:sldId id="288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FF5050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133" autoAdjust="0"/>
    <p:restoredTop sz="94638" autoAdjust="0"/>
  </p:normalViewPr>
  <p:slideViewPr>
    <p:cSldViewPr>
      <p:cViewPr varScale="1">
        <p:scale>
          <a:sx n="82" d="100"/>
          <a:sy n="82" d="100"/>
        </p:scale>
        <p:origin x="630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669ED2-9E99-42FB-ABB8-A1B0B87965E7}" type="datetimeFigureOut">
              <a:rPr lang="en-US" smtClean="0"/>
              <a:pPr/>
              <a:t>10/31/2018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08B8DC-464E-4AA3-962D-F479F611F06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1F318-4257-44EE-BD8D-CE5E5857FBA0}" type="datetimeFigureOut">
              <a:rPr lang="en-US" smtClean="0"/>
              <a:pPr/>
              <a:t>10/31/2018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F829A-B29E-4FD4-9B12-40D036D03FD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1F318-4257-44EE-BD8D-CE5E5857FBA0}" type="datetimeFigureOut">
              <a:rPr lang="en-US" smtClean="0"/>
              <a:pPr/>
              <a:t>10/31/2018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F829A-B29E-4FD4-9B12-40D036D03FD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1F318-4257-44EE-BD8D-CE5E5857FBA0}" type="datetimeFigureOut">
              <a:rPr lang="en-US" smtClean="0"/>
              <a:pPr/>
              <a:t>10/31/2018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F829A-B29E-4FD4-9B12-40D036D03FD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1F318-4257-44EE-BD8D-CE5E5857FBA0}" type="datetimeFigureOut">
              <a:rPr lang="en-US" smtClean="0"/>
              <a:pPr/>
              <a:t>10/31/2018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F829A-B29E-4FD4-9B12-40D036D03FD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1F318-4257-44EE-BD8D-CE5E5857FBA0}" type="datetimeFigureOut">
              <a:rPr lang="en-US" smtClean="0"/>
              <a:pPr/>
              <a:t>10/31/2018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F829A-B29E-4FD4-9B12-40D036D03FD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1F318-4257-44EE-BD8D-CE5E5857FBA0}" type="datetimeFigureOut">
              <a:rPr lang="en-US" smtClean="0"/>
              <a:pPr/>
              <a:t>10/31/2018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F829A-B29E-4FD4-9B12-40D036D03FD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1F318-4257-44EE-BD8D-CE5E5857FBA0}" type="datetimeFigureOut">
              <a:rPr lang="en-US" smtClean="0"/>
              <a:pPr/>
              <a:t>10/31/2018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F829A-B29E-4FD4-9B12-40D036D03FD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1F318-4257-44EE-BD8D-CE5E5857FBA0}" type="datetimeFigureOut">
              <a:rPr lang="en-US" smtClean="0"/>
              <a:pPr/>
              <a:t>10/31/2018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F829A-B29E-4FD4-9B12-40D036D03FD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1F318-4257-44EE-BD8D-CE5E5857FBA0}" type="datetimeFigureOut">
              <a:rPr lang="en-US" smtClean="0"/>
              <a:pPr/>
              <a:t>10/31/2018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F829A-B29E-4FD4-9B12-40D036D03FD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1F318-4257-44EE-BD8D-CE5E5857FBA0}" type="datetimeFigureOut">
              <a:rPr lang="en-US" smtClean="0"/>
              <a:pPr/>
              <a:t>10/31/2018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F829A-B29E-4FD4-9B12-40D036D03FD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1F318-4257-44EE-BD8D-CE5E5857FBA0}" type="datetimeFigureOut">
              <a:rPr lang="en-US" smtClean="0"/>
              <a:pPr/>
              <a:t>10/31/2018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F829A-B29E-4FD4-9B12-40D036D03FD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DEBCF">
                <a:alpha val="13000"/>
              </a:srgbClr>
            </a:gs>
            <a:gs pos="50000">
              <a:srgbClr val="9CB86E"/>
            </a:gs>
            <a:gs pos="100000">
              <a:srgbClr val="156B13"/>
            </a:gs>
          </a:gsLst>
          <a:lin ang="48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21F318-4257-44EE-BD8D-CE5E5857FBA0}" type="datetimeFigureOut">
              <a:rPr lang="en-US" smtClean="0"/>
              <a:pPr/>
              <a:t>10/31/2018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EF829A-B29E-4FD4-9B12-40D036D03FD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1.wav"/><Relationship Id="rId1" Type="http://schemas.openxmlformats.org/officeDocument/2006/relationships/audio" Target="NULL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25562"/>
          </a:xfrm>
        </p:spPr>
        <p:txBody>
          <a:bodyPr>
            <a:normAutofit fontScale="90000"/>
          </a:bodyPr>
          <a:lstStyle/>
          <a:p>
            <a:r>
              <a:rPr lang="en-US" dirty="0"/>
              <a:t>Creating A Law Enforcement Special Training Program</a:t>
            </a:r>
            <a:r>
              <a:rPr lang="en-US" b="1" i="1" dirty="0"/>
              <a:t> </a:t>
            </a:r>
            <a:br>
              <a:rPr lang="en-US" dirty="0"/>
            </a:br>
            <a:r>
              <a:rPr lang="en-US" sz="3600" dirty="0"/>
              <a:t>Daniel E. Rosenfield, Esq.</a:t>
            </a:r>
          </a:p>
        </p:txBody>
      </p:sp>
      <p:pic>
        <p:nvPicPr>
          <p:cNvPr id="4" name="Content Placeholder 3" descr="cappie 4 narrow crop shorter fore  (1 of 1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00400" y="1828800"/>
            <a:ext cx="2759632" cy="4525963"/>
          </a:xfr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288_how_to_flash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02152" y="1524000"/>
            <a:ext cx="8557595" cy="4800600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>
            <a:normAutofit fontScale="90000"/>
          </a:bodyPr>
          <a:lstStyle/>
          <a:p>
            <a:br>
              <a:rPr lang="en-US" sz="2700" dirty="0"/>
            </a:br>
            <a:br>
              <a:rPr lang="en-US" sz="2700" dirty="0"/>
            </a:br>
            <a:br>
              <a:rPr lang="en-US" sz="4000" dirty="0"/>
            </a:br>
            <a:endParaRPr lang="en-US" dirty="0"/>
          </a:p>
        </p:txBody>
      </p:sp>
      <p:pic>
        <p:nvPicPr>
          <p:cNvPr id="4" name="Content Placeholder 3" descr="angry-group-protest-42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5800" y="1219200"/>
            <a:ext cx="7529888" cy="4996021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danny in gras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09750" y="304800"/>
            <a:ext cx="4773930" cy="6365240"/>
          </a:xfr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le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28600"/>
            <a:ext cx="8534400" cy="6400800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Large Animals </a:t>
            </a:r>
          </a:p>
          <a:p>
            <a:pPr lvl="1"/>
            <a:r>
              <a:rPr lang="en-US" dirty="0"/>
              <a:t>May not be cooperative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bull bar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04870" y="1600200"/>
            <a:ext cx="7362594" cy="4906964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75E96E-D3D3-4CBA-892E-67321EE64E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F00A55-4B74-44BF-BD01-4DB84B2148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/>
              <a:t>May be excited</a:t>
            </a:r>
          </a:p>
          <a:p>
            <a:pPr lvl="2"/>
            <a:r>
              <a:rPr lang="en-US" dirty="0"/>
              <a:t>Possibly even aggressive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39916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pPr lvl="1">
              <a:buNone/>
            </a:pPr>
            <a:endParaRPr lang="en-US" dirty="0"/>
          </a:p>
        </p:txBody>
      </p:sp>
      <p:pic>
        <p:nvPicPr>
          <p:cNvPr id="5" name="Picture 4" descr="Hroses Gone Wild 300dpi (1 of 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762000"/>
            <a:ext cx="9144000" cy="57150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561ED0-CFAF-4A5D-AA79-732AB1DB7F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…So Starts The Large Animal Investigation Course…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E0E6A3-13FB-4DEF-9738-A05AF62A90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Program is an Arizona Department of Public Safety training program</a:t>
            </a:r>
          </a:p>
          <a:p>
            <a:r>
              <a:rPr lang="en-US" dirty="0"/>
              <a:t>All Instructors are POST certified</a:t>
            </a:r>
          </a:p>
          <a:p>
            <a:r>
              <a:rPr lang="en-US" dirty="0"/>
              <a:t>&gt; 950 officers have been trained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3613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073102-7186-4E78-9D50-73CBEBB421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Elements Of A Training Program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C30D65-8A97-4136-850E-B80322A263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1. Fulfilling a need </a:t>
            </a:r>
          </a:p>
          <a:p>
            <a:pPr lvl="1"/>
            <a:r>
              <a:rPr lang="en-US" dirty="0"/>
              <a:t>Offer knowledge and expertise otherwise unavailable</a:t>
            </a:r>
          </a:p>
          <a:p>
            <a:pPr lvl="1"/>
            <a:r>
              <a:rPr lang="en-US" dirty="0"/>
              <a:t>Must be relevant to the audience </a:t>
            </a:r>
          </a:p>
          <a:p>
            <a:pPr lvl="2"/>
            <a:r>
              <a:rPr lang="en-US" dirty="0"/>
              <a:t>Consider entering student’s exposure to subject</a:t>
            </a:r>
          </a:p>
          <a:p>
            <a:r>
              <a:rPr lang="en-US" dirty="0"/>
              <a:t>2. Program must have credibility</a:t>
            </a:r>
          </a:p>
          <a:p>
            <a:pPr lvl="1"/>
            <a:r>
              <a:rPr lang="en-US" dirty="0"/>
              <a:t>Content</a:t>
            </a:r>
          </a:p>
          <a:p>
            <a:pPr lvl="1"/>
            <a:r>
              <a:rPr lang="en-US" dirty="0"/>
              <a:t>Identifiable benefit – is it useful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862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unse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862" y="0"/>
            <a:ext cx="9144000" cy="6858000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A tranquil evening, 20 minutes from </a:t>
            </a:r>
          </a:p>
          <a:p>
            <a:pPr marL="457200" lvl="1" indent="0">
              <a:buNone/>
            </a:pPr>
            <a:r>
              <a:rPr lang="en-US" i="1" dirty="0">
                <a:solidFill>
                  <a:schemeClr val="bg1"/>
                </a:solidFill>
              </a:rPr>
              <a:t>		Done For The Week…</a:t>
            </a:r>
          </a:p>
        </p:txBody>
      </p:sp>
      <p:pic>
        <p:nvPicPr>
          <p:cNvPr id="8" name="msg0001 (1)">
            <a:hlinkClick r:id="" action="ppaction://media"/>
            <a:extLst>
              <a:ext uri="{FF2B5EF4-FFF2-40B4-BE49-F238E27FC236}">
                <a16:creationId xmlns:a16="http://schemas.microsoft.com/office/drawing/2014/main" id="{6860E8CC-E9F4-4233-B8E7-8FD6C42E540C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2700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566138" y="4267200"/>
            <a:ext cx="609600" cy="609600"/>
          </a:xfrm>
          <a:prstGeom prst="rect">
            <a:avLst/>
          </a:prstGeom>
        </p:spPr>
      </p:pic>
      <p:sp>
        <p:nvSpPr>
          <p:cNvPr id="10" name="Title 9">
            <a:extLst>
              <a:ext uri="{FF2B5EF4-FFF2-40B4-BE49-F238E27FC236}">
                <a16:creationId xmlns:a16="http://schemas.microsoft.com/office/drawing/2014/main" id="{B05F54DF-BBD7-41AD-992E-B714540510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5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" presetClass="mediacall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3500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5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9682D2-E8EE-401C-946C-681C29F723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Elements Of A Training Program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DFC1C7-1449-49FF-9C1A-058E0DF69D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3. Lesson plan</a:t>
            </a:r>
          </a:p>
          <a:p>
            <a:pPr lvl="1"/>
            <a:r>
              <a:rPr lang="en-US" dirty="0"/>
              <a:t>Must meet LE training standards</a:t>
            </a:r>
          </a:p>
          <a:p>
            <a:pPr lvl="2"/>
            <a:r>
              <a:rPr lang="en-US" dirty="0"/>
              <a:t>Time</a:t>
            </a:r>
          </a:p>
          <a:p>
            <a:pPr lvl="2"/>
            <a:r>
              <a:rPr lang="en-US" dirty="0"/>
              <a:t>Place</a:t>
            </a:r>
          </a:p>
          <a:p>
            <a:pPr lvl="2"/>
            <a:r>
              <a:rPr lang="en-US" dirty="0"/>
              <a:t>Manner</a:t>
            </a:r>
          </a:p>
          <a:p>
            <a:r>
              <a:rPr lang="en-US" dirty="0"/>
              <a:t>4. Instructors</a:t>
            </a:r>
          </a:p>
          <a:p>
            <a:pPr lvl="1"/>
            <a:r>
              <a:rPr lang="en-US" dirty="0"/>
              <a:t>Must be able to teach</a:t>
            </a:r>
          </a:p>
          <a:p>
            <a:pPr lvl="2"/>
            <a:r>
              <a:rPr lang="en-US" dirty="0"/>
              <a:t>Some should </a:t>
            </a:r>
            <a:r>
              <a:rPr lang="en-US" b="1" i="1" dirty="0">
                <a:solidFill>
                  <a:schemeClr val="bg1"/>
                </a:solidFill>
              </a:rPr>
              <a:t>not</a:t>
            </a:r>
            <a:r>
              <a:rPr lang="en-US" dirty="0"/>
              <a:t> teach</a:t>
            </a:r>
          </a:p>
          <a:p>
            <a:pPr lvl="1"/>
            <a:r>
              <a:rPr lang="en-US" dirty="0"/>
              <a:t>Must qualify under LE standards</a:t>
            </a:r>
          </a:p>
          <a:p>
            <a:pPr lvl="1"/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5241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628C40-36C4-4BA0-9E82-24A255907B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Program 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72510F-DF5F-4431-89BF-2E183EA7E9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3 elements</a:t>
            </a:r>
          </a:p>
          <a:p>
            <a:pPr lvl="1"/>
            <a:r>
              <a:rPr lang="en-US" dirty="0"/>
              <a:t>1. Situations likely to be encountered</a:t>
            </a:r>
          </a:p>
          <a:p>
            <a:pPr lvl="2"/>
            <a:r>
              <a:rPr lang="en-US" dirty="0"/>
              <a:t>Actual situations encountered </a:t>
            </a:r>
          </a:p>
          <a:p>
            <a:pPr lvl="3"/>
            <a:r>
              <a:rPr lang="en-US" dirty="0"/>
              <a:t>Identify issues presented </a:t>
            </a:r>
          </a:p>
          <a:p>
            <a:pPr lvl="3"/>
            <a:r>
              <a:rPr lang="en-US" dirty="0"/>
              <a:t>Evidence that explains situation</a:t>
            </a:r>
          </a:p>
          <a:p>
            <a:pPr lvl="3"/>
            <a:r>
              <a:rPr lang="en-US" dirty="0"/>
              <a:t>Instructor: Arizona AG Officer</a:t>
            </a:r>
          </a:p>
          <a:p>
            <a:pPr lvl="1"/>
            <a:r>
              <a:rPr lang="en-US" dirty="0"/>
              <a:t>2.  Medical conditions likely to be encountered</a:t>
            </a:r>
          </a:p>
          <a:p>
            <a:pPr lvl="2"/>
            <a:r>
              <a:rPr lang="en-US" dirty="0"/>
              <a:t>Discussion of diseases and injuries </a:t>
            </a:r>
          </a:p>
          <a:p>
            <a:pPr lvl="3"/>
            <a:r>
              <a:rPr lang="en-US" dirty="0"/>
              <a:t>Graphic illustrations</a:t>
            </a:r>
          </a:p>
          <a:p>
            <a:pPr lvl="3"/>
            <a:r>
              <a:rPr lang="en-US" dirty="0"/>
              <a:t> Focus on abuse and neglect injuries</a:t>
            </a:r>
          </a:p>
          <a:p>
            <a:pPr lvl="3"/>
            <a:r>
              <a:rPr lang="en-US" dirty="0"/>
              <a:t>Instructor: Licensed Veterinarian</a:t>
            </a:r>
          </a:p>
        </p:txBody>
      </p:sp>
    </p:spTree>
    <p:extLst>
      <p:ext uri="{BB962C8B-B14F-4D97-AF65-F5344CB8AC3E}">
        <p14:creationId xmlns:p14="http://schemas.microsoft.com/office/powerpoint/2010/main" val="2154687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EA5161-3F5F-4F66-8A32-755C1F5731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55A97F-0FF2-4800-BC2C-3BA8F0C939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3 elements</a:t>
            </a:r>
          </a:p>
          <a:p>
            <a:pPr lvl="1"/>
            <a:r>
              <a:rPr lang="en-US" dirty="0"/>
              <a:t>3. Law and legal</a:t>
            </a:r>
          </a:p>
          <a:p>
            <a:pPr lvl="2"/>
            <a:r>
              <a:rPr lang="en-US" dirty="0"/>
              <a:t>Analysis of statutes and case law </a:t>
            </a:r>
          </a:p>
          <a:p>
            <a:pPr lvl="3"/>
            <a:r>
              <a:rPr lang="en-US" dirty="0"/>
              <a:t>Evidence collection</a:t>
            </a:r>
          </a:p>
          <a:p>
            <a:pPr lvl="4"/>
            <a:r>
              <a:rPr lang="en-US" dirty="0"/>
              <a:t>Fruit of poisoned tree</a:t>
            </a:r>
          </a:p>
          <a:p>
            <a:pPr lvl="3"/>
            <a:r>
              <a:rPr lang="en-US" dirty="0"/>
              <a:t>Search and seizure </a:t>
            </a:r>
          </a:p>
          <a:p>
            <a:pPr lvl="3"/>
            <a:r>
              <a:rPr lang="en-US" dirty="0"/>
              <a:t>Property rights</a:t>
            </a:r>
          </a:p>
          <a:p>
            <a:pPr lvl="4"/>
            <a:r>
              <a:rPr lang="en-US" dirty="0"/>
              <a:t>3</a:t>
            </a:r>
            <a:r>
              <a:rPr lang="en-US" baseline="30000" dirty="0"/>
              <a:t>rd</a:t>
            </a:r>
            <a:r>
              <a:rPr lang="en-US" dirty="0"/>
              <a:t> party rights</a:t>
            </a:r>
          </a:p>
          <a:p>
            <a:pPr lvl="5"/>
            <a:r>
              <a:rPr lang="en-US" dirty="0"/>
              <a:t>News media</a:t>
            </a:r>
          </a:p>
          <a:p>
            <a:pPr lvl="5"/>
            <a:r>
              <a:rPr lang="en-US" dirty="0"/>
              <a:t>Special interest groups</a:t>
            </a:r>
          </a:p>
          <a:p>
            <a:pPr lvl="5"/>
            <a:r>
              <a:rPr lang="en-US" dirty="0"/>
              <a:t>Law enforcement personnel </a:t>
            </a:r>
          </a:p>
          <a:p>
            <a:pPr lvl="2"/>
            <a:r>
              <a:rPr lang="en-US" dirty="0"/>
              <a:t>Analysis of departmental procedure </a:t>
            </a:r>
          </a:p>
          <a:p>
            <a:pPr lvl="2"/>
            <a:r>
              <a:rPr lang="en-US" dirty="0"/>
              <a:t>Seizure of an animal</a:t>
            </a:r>
          </a:p>
          <a:p>
            <a:pPr lvl="3"/>
            <a:r>
              <a:rPr lang="en-US" dirty="0"/>
              <a:t>When </a:t>
            </a:r>
          </a:p>
          <a:p>
            <a:pPr lvl="3"/>
            <a:r>
              <a:rPr lang="en-US" dirty="0"/>
              <a:t>Who bears the cost </a:t>
            </a:r>
          </a:p>
          <a:p>
            <a:pPr lvl="2"/>
            <a:r>
              <a:rPr lang="en-US" dirty="0"/>
              <a:t>Instructor: Practicing Attorney </a:t>
            </a:r>
          </a:p>
          <a:p>
            <a:pPr marL="1371600" lvl="3" indent="0">
              <a:buNone/>
            </a:pPr>
            <a:endParaRPr lang="en-US" dirty="0"/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380108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F30AC0-15E9-461F-9658-29F9ACC0F4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Fulfilling Other Needs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D01EC0-A28E-4210-A73F-F4C3F6883D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Educating officers to help them do their job</a:t>
            </a:r>
          </a:p>
          <a:p>
            <a:r>
              <a:rPr lang="en-US" dirty="0"/>
              <a:t>Helping officers cope with their job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905127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End</a:t>
            </a:r>
          </a:p>
        </p:txBody>
      </p:sp>
      <p:pic>
        <p:nvPicPr>
          <p:cNvPr id="5" name="Content Placeholder 4" descr="the en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14500" y="1720056"/>
            <a:ext cx="5715000" cy="4286250"/>
          </a:xfrm>
        </p:spPr>
      </p:pic>
    </p:spTree>
  </p:cSld>
  <p:clrMapOvr>
    <a:masterClrMapping/>
  </p:clrMapOvr>
  <p:transition spd="slow">
    <p:dissolv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Arriving on scene…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Your on private property…</a:t>
            </a:r>
          </a:p>
          <a:p>
            <a:r>
              <a:rPr lang="en-US" dirty="0"/>
              <a:t>Not your average city scenario</a:t>
            </a:r>
          </a:p>
          <a:p>
            <a:pPr>
              <a:buNone/>
            </a:pPr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bear shack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8600" y="381000"/>
            <a:ext cx="8534400" cy="6303524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farm bldg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1561" y="1722437"/>
            <a:ext cx="6040877" cy="4525963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trailer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46064" y="228600"/>
            <a:ext cx="4783336" cy="6377782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truck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24000" y="228600"/>
            <a:ext cx="5464649" cy="6209223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/>
              <a:t>Not a routine call</a:t>
            </a:r>
          </a:p>
          <a:p>
            <a:pPr lvl="2"/>
            <a:r>
              <a:rPr lang="en-US" sz="3600" dirty="0"/>
              <a:t>Containment challenges</a:t>
            </a:r>
          </a:p>
          <a:p>
            <a:pPr lvl="3"/>
            <a:r>
              <a:rPr lang="en-US" sz="3200" dirty="0"/>
              <a:t>Hiding places/dark areas</a:t>
            </a:r>
          </a:p>
          <a:p>
            <a:pPr lvl="3"/>
            <a:r>
              <a:rPr lang="en-US" sz="3200" dirty="0"/>
              <a:t>Large space</a:t>
            </a:r>
          </a:p>
          <a:p>
            <a:pPr lvl="3"/>
            <a:r>
              <a:rPr lang="en-US" sz="3200" dirty="0"/>
              <a:t>Multiple structures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People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Probably so…</a:t>
            </a:r>
          </a:p>
          <a:p>
            <a:r>
              <a:rPr lang="en-US" dirty="0"/>
              <a:t>Many people may be present </a:t>
            </a:r>
          </a:p>
          <a:p>
            <a:pPr lvl="1"/>
            <a:r>
              <a:rPr lang="en-US" dirty="0"/>
              <a:t>Hostile?</a:t>
            </a:r>
          </a:p>
          <a:p>
            <a:pPr lvl="1"/>
            <a:r>
              <a:rPr lang="en-US" dirty="0"/>
              <a:t>Multiple conflicts presenting?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27515</TotalTime>
  <Words>298</Words>
  <Application>Microsoft Office PowerPoint</Application>
  <PresentationFormat>On-screen Show (4:3)</PresentationFormat>
  <Paragraphs>75</Paragraphs>
  <Slides>24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7" baseType="lpstr">
      <vt:lpstr>Arial</vt:lpstr>
      <vt:lpstr>Calibri</vt:lpstr>
      <vt:lpstr>Office Theme</vt:lpstr>
      <vt:lpstr>Creating A Law Enforcement Special Training Program  Daniel E. Rosenfield, Esq.</vt:lpstr>
      <vt:lpstr>PowerPoint Presentation</vt:lpstr>
      <vt:lpstr>Arriving on scene…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People</vt:lpstr>
      <vt:lpstr>PowerPoint Presentation</vt:lpstr>
      <vt:lpstr>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…So Starts The Large Animal Investigation Course…</vt:lpstr>
      <vt:lpstr>Elements Of A Training Program</vt:lpstr>
      <vt:lpstr>Elements Of A Training Program</vt:lpstr>
      <vt:lpstr>Program Overview</vt:lpstr>
      <vt:lpstr>PowerPoint Presentation</vt:lpstr>
      <vt:lpstr>Fulfilling Other Needs</vt:lpstr>
      <vt:lpstr>The End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der</dc:creator>
  <cp:lastModifiedBy>DER</cp:lastModifiedBy>
  <cp:revision>484</cp:revision>
  <dcterms:created xsi:type="dcterms:W3CDTF">2011-01-24T17:58:49Z</dcterms:created>
  <dcterms:modified xsi:type="dcterms:W3CDTF">2018-11-03T15:36:25Z</dcterms:modified>
</cp:coreProperties>
</file>