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8"/>
  </p:notesMasterIdLst>
  <p:handoutMasterIdLst>
    <p:handoutMasterId r:id="rId29"/>
  </p:handoutMasterIdLst>
  <p:sldIdLst>
    <p:sldId id="291" r:id="rId3"/>
    <p:sldId id="323" r:id="rId4"/>
    <p:sldId id="294" r:id="rId5"/>
    <p:sldId id="310" r:id="rId6"/>
    <p:sldId id="261" r:id="rId7"/>
    <p:sldId id="286" r:id="rId8"/>
    <p:sldId id="287" r:id="rId9"/>
    <p:sldId id="290" r:id="rId10"/>
    <p:sldId id="288" r:id="rId11"/>
    <p:sldId id="320" r:id="rId12"/>
    <p:sldId id="321" r:id="rId13"/>
    <p:sldId id="318" r:id="rId14"/>
    <p:sldId id="312" r:id="rId15"/>
    <p:sldId id="314" r:id="rId16"/>
    <p:sldId id="313" r:id="rId17"/>
    <p:sldId id="319" r:id="rId18"/>
    <p:sldId id="317" r:id="rId19"/>
    <p:sldId id="311" r:id="rId20"/>
    <p:sldId id="316" r:id="rId21"/>
    <p:sldId id="309" r:id="rId22"/>
    <p:sldId id="293" r:id="rId23"/>
    <p:sldId id="308" r:id="rId24"/>
    <p:sldId id="328" r:id="rId25"/>
    <p:sldId id="327" r:id="rId26"/>
    <p:sldId id="326" r:id="rId27"/>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A2DD7B"/>
    <a:srgbClr val="749E58"/>
    <a:srgbClr val="4474C6"/>
    <a:srgbClr val="00869B"/>
    <a:srgbClr val="B48800"/>
    <a:srgbClr val="9E0000"/>
    <a:srgbClr val="BD8F00"/>
    <a:srgbClr val="329413"/>
    <a:srgbClr val="AF0000"/>
    <a:srgbClr val="78BB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941" autoAdjust="0"/>
    <p:restoredTop sz="94541"/>
  </p:normalViewPr>
  <p:slideViewPr>
    <p:cSldViewPr snapToGrid="0" snapToObjects="1" showGuides="1">
      <p:cViewPr varScale="1">
        <p:scale>
          <a:sx n="64" d="100"/>
          <a:sy n="64" d="100"/>
        </p:scale>
        <p:origin x="858"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2166"/>
    </p:cViewPr>
  </p:sorterViewPr>
  <p:notesViewPr>
    <p:cSldViewPr snapToGrid="0" snapToObjects="1">
      <p:cViewPr varScale="1">
        <p:scale>
          <a:sx n="52" d="100"/>
          <a:sy n="52" d="100"/>
        </p:scale>
        <p:origin x="294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D30188A-8065-488F-BDAF-72BA3BB4A986}"/>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69C927EE-2DEC-42D6-96CA-176A24F51E20}" type="slidenum">
              <a:rPr lang="en-US" smtClean="0"/>
              <a:t>‹#›</a:t>
            </a:fld>
            <a:endParaRPr lang="en-US"/>
          </a:p>
        </p:txBody>
      </p:sp>
    </p:spTree>
    <p:extLst>
      <p:ext uri="{BB962C8B-B14F-4D97-AF65-F5344CB8AC3E}">
        <p14:creationId xmlns:p14="http://schemas.microsoft.com/office/powerpoint/2010/main" val="2671226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46DD63BA-90D4-224D-9F95-DFAF982666AE}" type="datetimeFigureOut">
              <a:rPr lang="en-US" smtClean="0"/>
              <a:t>11/2/2018</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7EDD8682-1ACB-534D-AE7D-55D939CC9646}" type="slidenum">
              <a:rPr lang="en-US" smtClean="0"/>
              <a:t>‹#›</a:t>
            </a:fld>
            <a:endParaRPr lang="en-US"/>
          </a:p>
        </p:txBody>
      </p:sp>
    </p:spTree>
    <p:extLst>
      <p:ext uri="{BB962C8B-B14F-4D97-AF65-F5344CB8AC3E}">
        <p14:creationId xmlns:p14="http://schemas.microsoft.com/office/powerpoint/2010/main" val="695461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C888CE8-EDA2-5D4F-BACC-E2632520CE41}"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F2222-CE7C-FE4E-A53A-877F857F696B}" type="slidenum">
              <a:rPr lang="en-US" smtClean="0"/>
              <a:t>‹#›</a:t>
            </a:fld>
            <a:endParaRPr lang="en-US"/>
          </a:p>
        </p:txBody>
      </p:sp>
    </p:spTree>
    <p:extLst>
      <p:ext uri="{BB962C8B-B14F-4D97-AF65-F5344CB8AC3E}">
        <p14:creationId xmlns:p14="http://schemas.microsoft.com/office/powerpoint/2010/main" val="451337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888CE8-EDA2-5D4F-BACC-E2632520CE41}"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F2222-CE7C-FE4E-A53A-877F857F696B}" type="slidenum">
              <a:rPr lang="en-US" smtClean="0"/>
              <a:t>‹#›</a:t>
            </a:fld>
            <a:endParaRPr lang="en-US"/>
          </a:p>
        </p:txBody>
      </p:sp>
    </p:spTree>
    <p:extLst>
      <p:ext uri="{BB962C8B-B14F-4D97-AF65-F5344CB8AC3E}">
        <p14:creationId xmlns:p14="http://schemas.microsoft.com/office/powerpoint/2010/main" val="80436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888CE8-EDA2-5D4F-BACC-E2632520CE41}"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F2222-CE7C-FE4E-A53A-877F857F696B}" type="slidenum">
              <a:rPr lang="en-US" smtClean="0"/>
              <a:t>‹#›</a:t>
            </a:fld>
            <a:endParaRPr lang="en-US"/>
          </a:p>
        </p:txBody>
      </p:sp>
    </p:spTree>
    <p:extLst>
      <p:ext uri="{BB962C8B-B14F-4D97-AF65-F5344CB8AC3E}">
        <p14:creationId xmlns:p14="http://schemas.microsoft.com/office/powerpoint/2010/main" val="1130016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936B10-3DD6-49D8-BCF7-397F6F0764F9}"/>
              </a:ext>
            </a:extLst>
          </p:cNvPr>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565F41C4-88C2-4C61-9169-B1616D5E82C4}"/>
              </a:ext>
            </a:extLst>
          </p:cNvPr>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a:extLst>
              <a:ext uri="{FF2B5EF4-FFF2-40B4-BE49-F238E27FC236}">
                <a16:creationId xmlns:a16="http://schemas.microsoft.com/office/drawing/2014/main" id="{A5B122C0-7755-49F2-B50E-8E4A5EC42AA6}"/>
              </a:ext>
            </a:extLst>
          </p:cNvPr>
          <p:cNvCxnSpPr/>
          <p:nvPr/>
        </p:nvCxnSpPr>
        <p:spPr>
          <a:xfrm>
            <a:off x="1208618" y="4343400"/>
            <a:ext cx="987424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097280" y="758952"/>
            <a:ext cx="10058400" cy="3566160"/>
          </a:xfrm>
        </p:spPr>
        <p:txBody>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3">
            <a:extLst>
              <a:ext uri="{FF2B5EF4-FFF2-40B4-BE49-F238E27FC236}">
                <a16:creationId xmlns:a16="http://schemas.microsoft.com/office/drawing/2014/main" id="{3E80B775-679D-47F0-9545-E7E856BA1D77}"/>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8A41A391-2490-47C8-A0D9-30D7F01B65FC}"/>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9BC5B9D9-B86C-493A-9329-250DF8654168}"/>
              </a:ext>
            </a:extLst>
          </p:cNvPr>
          <p:cNvSpPr>
            <a:spLocks noGrp="1"/>
          </p:cNvSpPr>
          <p:nvPr>
            <p:ph type="sldNum" sz="quarter" idx="12"/>
          </p:nvPr>
        </p:nvSpPr>
        <p:spPr/>
        <p:txBody>
          <a:bodyPr/>
          <a:lstStyle>
            <a:lvl1pPr>
              <a:defRPr/>
            </a:lvl1pPr>
          </a:lstStyle>
          <a:p>
            <a:pPr>
              <a:defRPr/>
            </a:pPr>
            <a:fld id="{C2324ECB-64C1-40B9-AF75-D759F8D7E923}" type="slidenum">
              <a:rPr lang="en-US" altLang="en-US"/>
              <a:pPr>
                <a:defRPr/>
              </a:pPr>
              <a:t>‹#›</a:t>
            </a:fld>
            <a:endParaRPr lang="en-US" altLang="en-US"/>
          </a:p>
        </p:txBody>
      </p:sp>
    </p:spTree>
    <p:extLst>
      <p:ext uri="{BB962C8B-B14F-4D97-AF65-F5344CB8AC3E}">
        <p14:creationId xmlns:p14="http://schemas.microsoft.com/office/powerpoint/2010/main" val="1432596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0D0CF-A97C-4A45-92E5-7032E292C0FB}"/>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F26FC20-B715-4F4F-9208-DC9B1F47E73F}"/>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DCCC506B-BB7E-4AAD-B1E9-1B8BE2DDC12C}"/>
              </a:ext>
            </a:extLst>
          </p:cNvPr>
          <p:cNvSpPr>
            <a:spLocks noGrp="1"/>
          </p:cNvSpPr>
          <p:nvPr>
            <p:ph type="sldNum" sz="quarter" idx="12"/>
          </p:nvPr>
        </p:nvSpPr>
        <p:spPr/>
        <p:txBody>
          <a:bodyPr/>
          <a:lstStyle>
            <a:lvl1pPr>
              <a:defRPr/>
            </a:lvl1pPr>
          </a:lstStyle>
          <a:p>
            <a:pPr>
              <a:defRPr/>
            </a:pPr>
            <a:fld id="{E6C635AF-70FA-40B2-AE4E-611A48D0EF36}" type="slidenum">
              <a:rPr lang="en-US" altLang="en-US"/>
              <a:pPr>
                <a:defRPr/>
              </a:pPr>
              <a:t>‹#›</a:t>
            </a:fld>
            <a:endParaRPr lang="en-US" altLang="en-US"/>
          </a:p>
        </p:txBody>
      </p:sp>
    </p:spTree>
    <p:extLst>
      <p:ext uri="{BB962C8B-B14F-4D97-AF65-F5344CB8AC3E}">
        <p14:creationId xmlns:p14="http://schemas.microsoft.com/office/powerpoint/2010/main" val="1459040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2702DC-EFFE-4BD8-A017-8EA8CB1A60EB}"/>
              </a:ext>
            </a:extLst>
          </p:cNvPr>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A7DBC3AD-3E53-4833-A08C-06748B7B5F28}"/>
              </a:ext>
            </a:extLst>
          </p:cNvPr>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a:extLst>
              <a:ext uri="{FF2B5EF4-FFF2-40B4-BE49-F238E27FC236}">
                <a16:creationId xmlns:a16="http://schemas.microsoft.com/office/drawing/2014/main" id="{51B42444-84D2-47CF-BD47-CE56D3F72C7C}"/>
              </a:ext>
            </a:extLst>
          </p:cNvPr>
          <p:cNvCxnSpPr/>
          <p:nvPr/>
        </p:nvCxnSpPr>
        <p:spPr>
          <a:xfrm>
            <a:off x="1208618" y="4343400"/>
            <a:ext cx="9874249"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7280" y="758952"/>
            <a:ext cx="10058400" cy="3566160"/>
          </a:xfrm>
        </p:spPr>
        <p:txBody>
          <a:bodyPr anchorCtr="0"/>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1CA7FF9E-DA98-4928-B035-6F8F01F7520F}"/>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CC437B20-3DDB-4110-AB65-FC892884968A}"/>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56D08FD5-907E-4F24-8968-8ECE68424633}"/>
              </a:ext>
            </a:extLst>
          </p:cNvPr>
          <p:cNvSpPr>
            <a:spLocks noGrp="1"/>
          </p:cNvSpPr>
          <p:nvPr>
            <p:ph type="sldNum" sz="quarter" idx="12"/>
          </p:nvPr>
        </p:nvSpPr>
        <p:spPr/>
        <p:txBody>
          <a:bodyPr/>
          <a:lstStyle>
            <a:lvl1pPr>
              <a:defRPr/>
            </a:lvl1pPr>
          </a:lstStyle>
          <a:p>
            <a:pPr>
              <a:defRPr/>
            </a:pPr>
            <a:fld id="{10A261C0-33DE-4C20-8CFA-7A0DF3C3A61E}" type="slidenum">
              <a:rPr lang="en-US" altLang="en-US"/>
              <a:pPr>
                <a:defRPr/>
              </a:pPr>
              <a:t>‹#›</a:t>
            </a:fld>
            <a:endParaRPr lang="en-US" altLang="en-US"/>
          </a:p>
        </p:txBody>
      </p:sp>
    </p:spTree>
    <p:extLst>
      <p:ext uri="{BB962C8B-B14F-4D97-AF65-F5344CB8AC3E}">
        <p14:creationId xmlns:p14="http://schemas.microsoft.com/office/powerpoint/2010/main" val="33245349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7"/>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040740D4-3B87-4282-8C04-38324212E769}"/>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40F1C120-C005-49F7-8189-9C9C599196C8}"/>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14D49051-1AB9-4F59-9EE0-219B667BD0C7}"/>
              </a:ext>
            </a:extLst>
          </p:cNvPr>
          <p:cNvSpPr>
            <a:spLocks noGrp="1"/>
          </p:cNvSpPr>
          <p:nvPr>
            <p:ph type="sldNum" sz="quarter" idx="12"/>
          </p:nvPr>
        </p:nvSpPr>
        <p:spPr/>
        <p:txBody>
          <a:bodyPr/>
          <a:lstStyle>
            <a:lvl1pPr>
              <a:defRPr/>
            </a:lvl1pPr>
          </a:lstStyle>
          <a:p>
            <a:pPr>
              <a:defRPr/>
            </a:pPr>
            <a:fld id="{A3349649-04F7-4CCD-A5E0-0C19B0CE900E}" type="slidenum">
              <a:rPr lang="en-US" altLang="en-US"/>
              <a:pPr>
                <a:defRPr/>
              </a:pPr>
              <a:t>‹#›</a:t>
            </a:fld>
            <a:endParaRPr lang="en-US" altLang="en-US"/>
          </a:p>
        </p:txBody>
      </p:sp>
    </p:spTree>
    <p:extLst>
      <p:ext uri="{BB962C8B-B14F-4D97-AF65-F5344CB8AC3E}">
        <p14:creationId xmlns:p14="http://schemas.microsoft.com/office/powerpoint/2010/main" val="1606085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508B665F-4434-4125-A6C0-4C97A29DEC82}"/>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84C2B965-BF87-4087-BD00-306BBE9A65A3}"/>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FE84FF0B-066E-4423-AE72-BF609C75CE1D}"/>
              </a:ext>
            </a:extLst>
          </p:cNvPr>
          <p:cNvSpPr>
            <a:spLocks noGrp="1"/>
          </p:cNvSpPr>
          <p:nvPr>
            <p:ph type="sldNum" sz="quarter" idx="12"/>
          </p:nvPr>
        </p:nvSpPr>
        <p:spPr/>
        <p:txBody>
          <a:bodyPr/>
          <a:lstStyle>
            <a:lvl1pPr>
              <a:defRPr/>
            </a:lvl1pPr>
          </a:lstStyle>
          <a:p>
            <a:pPr>
              <a:defRPr/>
            </a:pPr>
            <a:fld id="{48DCA358-617A-4A8C-BA49-300349839F39}" type="slidenum">
              <a:rPr lang="en-US" altLang="en-US"/>
              <a:pPr>
                <a:defRPr/>
              </a:pPr>
              <a:t>‹#›</a:t>
            </a:fld>
            <a:endParaRPr lang="en-US" altLang="en-US"/>
          </a:p>
        </p:txBody>
      </p:sp>
    </p:spTree>
    <p:extLst>
      <p:ext uri="{BB962C8B-B14F-4D97-AF65-F5344CB8AC3E}">
        <p14:creationId xmlns:p14="http://schemas.microsoft.com/office/powerpoint/2010/main" val="2706534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57043C4F-D4C2-488F-A4F0-F6D8557D32BF}"/>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64C7660B-3588-4F15-BCD9-195C11E7125E}"/>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D1840E45-C295-4728-8F3B-1C0290165D14}"/>
              </a:ext>
            </a:extLst>
          </p:cNvPr>
          <p:cNvSpPr>
            <a:spLocks noGrp="1"/>
          </p:cNvSpPr>
          <p:nvPr>
            <p:ph type="sldNum" sz="quarter" idx="12"/>
          </p:nvPr>
        </p:nvSpPr>
        <p:spPr/>
        <p:txBody>
          <a:bodyPr/>
          <a:lstStyle>
            <a:lvl1pPr>
              <a:defRPr/>
            </a:lvl1pPr>
          </a:lstStyle>
          <a:p>
            <a:pPr>
              <a:defRPr/>
            </a:pPr>
            <a:fld id="{F19905F0-7E79-454D-9BEB-568BB676260C}" type="slidenum">
              <a:rPr lang="en-US" altLang="en-US"/>
              <a:pPr>
                <a:defRPr/>
              </a:pPr>
              <a:t>‹#›</a:t>
            </a:fld>
            <a:endParaRPr lang="en-US" altLang="en-US"/>
          </a:p>
        </p:txBody>
      </p:sp>
    </p:spTree>
    <p:extLst>
      <p:ext uri="{BB962C8B-B14F-4D97-AF65-F5344CB8AC3E}">
        <p14:creationId xmlns:p14="http://schemas.microsoft.com/office/powerpoint/2010/main" val="2545743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0B3E3B-7EBD-4E9E-B3A2-4ECACAC1E6DC}"/>
              </a:ext>
            </a:extLst>
          </p:cNvPr>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a:extLst>
              <a:ext uri="{FF2B5EF4-FFF2-40B4-BE49-F238E27FC236}">
                <a16:creationId xmlns:a16="http://schemas.microsoft.com/office/drawing/2014/main" id="{7FD29F6D-40B2-4D6C-B42C-50A86E41E136}"/>
              </a:ext>
            </a:extLst>
          </p:cNvPr>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a:extLst>
              <a:ext uri="{FF2B5EF4-FFF2-40B4-BE49-F238E27FC236}">
                <a16:creationId xmlns:a16="http://schemas.microsoft.com/office/drawing/2014/main" id="{2E633D7E-3E71-4DC7-A48B-9D269DA8F7CB}"/>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7">
            <a:extLst>
              <a:ext uri="{FF2B5EF4-FFF2-40B4-BE49-F238E27FC236}">
                <a16:creationId xmlns:a16="http://schemas.microsoft.com/office/drawing/2014/main" id="{BDBBD9F0-1028-4580-93EC-146E6F8CC1AB}"/>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6" name="Slide Number Placeholder 8">
            <a:extLst>
              <a:ext uri="{FF2B5EF4-FFF2-40B4-BE49-F238E27FC236}">
                <a16:creationId xmlns:a16="http://schemas.microsoft.com/office/drawing/2014/main" id="{4A42FAA0-21F9-46EE-98D3-AD380C0B5C22}"/>
              </a:ext>
            </a:extLst>
          </p:cNvPr>
          <p:cNvSpPr>
            <a:spLocks noGrp="1"/>
          </p:cNvSpPr>
          <p:nvPr>
            <p:ph type="sldNum" sz="quarter" idx="12"/>
          </p:nvPr>
        </p:nvSpPr>
        <p:spPr/>
        <p:txBody>
          <a:bodyPr/>
          <a:lstStyle>
            <a:lvl1pPr>
              <a:defRPr/>
            </a:lvl1pPr>
          </a:lstStyle>
          <a:p>
            <a:pPr>
              <a:defRPr/>
            </a:pPr>
            <a:fld id="{68B1FC04-F16B-4321-852D-8FCE89D7341E}" type="slidenum">
              <a:rPr lang="en-US" altLang="en-US"/>
              <a:pPr>
                <a:defRPr/>
              </a:pPr>
              <a:t>‹#›</a:t>
            </a:fld>
            <a:endParaRPr lang="en-US" altLang="en-US"/>
          </a:p>
        </p:txBody>
      </p:sp>
    </p:spTree>
    <p:extLst>
      <p:ext uri="{BB962C8B-B14F-4D97-AF65-F5344CB8AC3E}">
        <p14:creationId xmlns:p14="http://schemas.microsoft.com/office/powerpoint/2010/main" val="42215610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51F470-0D9A-44DF-86D7-67B0EEE87966}"/>
              </a:ext>
            </a:extLst>
          </p:cNvPr>
          <p:cNvSpPr/>
          <p:nvPr/>
        </p:nvSpPr>
        <p:spPr>
          <a:xfrm>
            <a:off x="1" y="0"/>
            <a:ext cx="4051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BB9AFA43-43C7-42F7-91FF-1C8C7A986B73}"/>
              </a:ext>
            </a:extLst>
          </p:cNvPr>
          <p:cNvSpPr/>
          <p:nvPr/>
        </p:nvSpPr>
        <p:spPr>
          <a:xfrm>
            <a:off x="4040718" y="0"/>
            <a:ext cx="635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613650" y="731520"/>
            <a:ext cx="6679191"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a:extLst>
              <a:ext uri="{FF2B5EF4-FFF2-40B4-BE49-F238E27FC236}">
                <a16:creationId xmlns:a16="http://schemas.microsoft.com/office/drawing/2014/main" id="{0AD90E4B-6375-4B44-B4CA-52CCBDD1F8E1}"/>
              </a:ext>
            </a:extLst>
          </p:cNvPr>
          <p:cNvSpPr>
            <a:spLocks noGrp="1"/>
          </p:cNvSpPr>
          <p:nvPr>
            <p:ph type="dt" sz="half" idx="10"/>
          </p:nvPr>
        </p:nvSpPr>
        <p:spPr>
          <a:xfrm>
            <a:off x="465667" y="6459539"/>
            <a:ext cx="2618317" cy="365125"/>
          </a:xfrm>
        </p:spPr>
        <p:txBody>
          <a:bodyPr/>
          <a:lstStyle>
            <a:lvl1pPr algn="l">
              <a:defRPr/>
            </a:lvl1pPr>
          </a:lstStyle>
          <a:p>
            <a:pPr>
              <a:defRPr/>
            </a:pPr>
            <a:endParaRPr lang="en-US" altLang="en-US"/>
          </a:p>
        </p:txBody>
      </p:sp>
      <p:sp>
        <p:nvSpPr>
          <p:cNvPr id="8" name="Footer Placeholder 5">
            <a:extLst>
              <a:ext uri="{FF2B5EF4-FFF2-40B4-BE49-F238E27FC236}">
                <a16:creationId xmlns:a16="http://schemas.microsoft.com/office/drawing/2014/main" id="{D373E4BD-8491-4FEC-98FE-FD9B4C27D556}"/>
              </a:ext>
            </a:extLst>
          </p:cNvPr>
          <p:cNvSpPr>
            <a:spLocks noGrp="1"/>
          </p:cNvSpPr>
          <p:nvPr>
            <p:ph type="ftr" sz="quarter" idx="11"/>
          </p:nvPr>
        </p:nvSpPr>
        <p:spPr>
          <a:xfrm>
            <a:off x="4800600" y="6459539"/>
            <a:ext cx="4648200" cy="365125"/>
          </a:xfrm>
        </p:spPr>
        <p:txBody>
          <a:bodyPr/>
          <a:lstStyle>
            <a:lvl1pPr algn="l">
              <a:defRPr>
                <a:solidFill>
                  <a:schemeClr val="tx2"/>
                </a:solidFill>
              </a:defRPr>
            </a:lvl1pPr>
          </a:lstStyle>
          <a:p>
            <a:pPr>
              <a:defRPr/>
            </a:pPr>
            <a:endParaRPr lang="en-US" altLang="en-US"/>
          </a:p>
        </p:txBody>
      </p:sp>
      <p:sp>
        <p:nvSpPr>
          <p:cNvPr id="9" name="Slide Number Placeholder 6">
            <a:extLst>
              <a:ext uri="{FF2B5EF4-FFF2-40B4-BE49-F238E27FC236}">
                <a16:creationId xmlns:a16="http://schemas.microsoft.com/office/drawing/2014/main" id="{0E08EBFC-AD5F-42ED-B227-8C5E38152B13}"/>
              </a:ext>
            </a:extLst>
          </p:cNvPr>
          <p:cNvSpPr>
            <a:spLocks noGrp="1"/>
          </p:cNvSpPr>
          <p:nvPr>
            <p:ph type="sldNum" sz="quarter" idx="12"/>
          </p:nvPr>
        </p:nvSpPr>
        <p:spPr/>
        <p:txBody>
          <a:bodyPr/>
          <a:lstStyle>
            <a:lvl1pPr>
              <a:defRPr>
                <a:solidFill>
                  <a:schemeClr val="tx2"/>
                </a:solidFill>
              </a:defRPr>
            </a:lvl1pPr>
          </a:lstStyle>
          <a:p>
            <a:pPr>
              <a:defRPr/>
            </a:pPr>
            <a:fld id="{AA467E17-465F-4691-9850-63900AE4B834}" type="slidenum">
              <a:rPr lang="en-US" altLang="en-US"/>
              <a:pPr>
                <a:defRPr/>
              </a:pPr>
              <a:t>‹#›</a:t>
            </a:fld>
            <a:endParaRPr lang="en-US" altLang="en-US"/>
          </a:p>
        </p:txBody>
      </p:sp>
    </p:spTree>
    <p:extLst>
      <p:ext uri="{BB962C8B-B14F-4D97-AF65-F5344CB8AC3E}">
        <p14:creationId xmlns:p14="http://schemas.microsoft.com/office/powerpoint/2010/main" val="1453911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888CE8-EDA2-5D4F-BACC-E2632520CE41}"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F2222-CE7C-FE4E-A53A-877F857F696B}" type="slidenum">
              <a:rPr lang="en-US" smtClean="0"/>
              <a:t>‹#›</a:t>
            </a:fld>
            <a:endParaRPr lang="en-US"/>
          </a:p>
        </p:txBody>
      </p:sp>
    </p:spTree>
    <p:extLst>
      <p:ext uri="{BB962C8B-B14F-4D97-AF65-F5344CB8AC3E}">
        <p14:creationId xmlns:p14="http://schemas.microsoft.com/office/powerpoint/2010/main" val="7097598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26CE101-26E9-437D-9822-A7066EFF48DA}"/>
              </a:ext>
            </a:extLst>
          </p:cNvPr>
          <p:cNvSpPr/>
          <p:nvPr/>
        </p:nvSpPr>
        <p:spPr>
          <a:xfrm>
            <a:off x="1" y="4953000"/>
            <a:ext cx="1218988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2D610B7C-3934-4F1C-AED3-EC24EF1992F0}"/>
              </a:ext>
            </a:extLst>
          </p:cNvPr>
          <p:cNvSpPr/>
          <p:nvPr/>
        </p:nvSpPr>
        <p:spPr>
          <a:xfrm>
            <a:off x="1" y="4914900"/>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 y="0"/>
            <a:ext cx="12191985" cy="4915076"/>
          </a:xfrm>
          <a:blipFill>
            <a:blip r:embed="rId2"/>
            <a:stretch>
              <a:fillRect/>
            </a:stretch>
          </a:blipFill>
        </p:spPr>
        <p:txBody>
          <a:bodyPr lIns="457200" tIns="457200"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097279"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a:extLst>
              <a:ext uri="{FF2B5EF4-FFF2-40B4-BE49-F238E27FC236}">
                <a16:creationId xmlns:a16="http://schemas.microsoft.com/office/drawing/2014/main" id="{CF4A7966-9332-405F-8ABC-7236AC34D903}"/>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5">
            <a:extLst>
              <a:ext uri="{FF2B5EF4-FFF2-40B4-BE49-F238E27FC236}">
                <a16:creationId xmlns:a16="http://schemas.microsoft.com/office/drawing/2014/main" id="{EB1E4F17-6384-4B77-A6DE-DF27393E8106}"/>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6">
            <a:extLst>
              <a:ext uri="{FF2B5EF4-FFF2-40B4-BE49-F238E27FC236}">
                <a16:creationId xmlns:a16="http://schemas.microsoft.com/office/drawing/2014/main" id="{B23F013F-70F0-4FB2-A238-ECABEC61AF2B}"/>
              </a:ext>
            </a:extLst>
          </p:cNvPr>
          <p:cNvSpPr>
            <a:spLocks noGrp="1"/>
          </p:cNvSpPr>
          <p:nvPr>
            <p:ph type="sldNum" sz="quarter" idx="12"/>
          </p:nvPr>
        </p:nvSpPr>
        <p:spPr/>
        <p:txBody>
          <a:bodyPr/>
          <a:lstStyle>
            <a:lvl1pPr>
              <a:defRPr/>
            </a:lvl1pPr>
          </a:lstStyle>
          <a:p>
            <a:pPr>
              <a:defRPr/>
            </a:pPr>
            <a:fld id="{0E0215FC-5AAB-4D7D-B81B-CB10B5D472CC}" type="slidenum">
              <a:rPr lang="en-US" altLang="en-US"/>
              <a:pPr>
                <a:defRPr/>
              </a:pPr>
              <a:t>‹#›</a:t>
            </a:fld>
            <a:endParaRPr lang="en-US" altLang="en-US"/>
          </a:p>
        </p:txBody>
      </p:sp>
    </p:spTree>
    <p:extLst>
      <p:ext uri="{BB962C8B-B14F-4D97-AF65-F5344CB8AC3E}">
        <p14:creationId xmlns:p14="http://schemas.microsoft.com/office/powerpoint/2010/main" val="32034773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F1C7C64-92E2-4BFC-A0A5-FB8F6481CB3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6050688-FFF7-4637-9C5E-46F527C5F9AD}"/>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1106D1FE-6B82-4CEA-AA82-A952E36596F7}"/>
              </a:ext>
            </a:extLst>
          </p:cNvPr>
          <p:cNvSpPr>
            <a:spLocks noGrp="1"/>
          </p:cNvSpPr>
          <p:nvPr>
            <p:ph type="sldNum" sz="quarter" idx="12"/>
          </p:nvPr>
        </p:nvSpPr>
        <p:spPr/>
        <p:txBody>
          <a:bodyPr/>
          <a:lstStyle>
            <a:lvl1pPr>
              <a:defRPr/>
            </a:lvl1pPr>
          </a:lstStyle>
          <a:p>
            <a:pPr>
              <a:defRPr/>
            </a:pPr>
            <a:fld id="{359B4F7F-E773-4591-8F46-FBE7AD532FC3}" type="slidenum">
              <a:rPr lang="en-US" altLang="en-US"/>
              <a:pPr>
                <a:defRPr/>
              </a:pPr>
              <a:t>‹#›</a:t>
            </a:fld>
            <a:endParaRPr lang="en-US" altLang="en-US"/>
          </a:p>
        </p:txBody>
      </p:sp>
    </p:spTree>
    <p:extLst>
      <p:ext uri="{BB962C8B-B14F-4D97-AF65-F5344CB8AC3E}">
        <p14:creationId xmlns:p14="http://schemas.microsoft.com/office/powerpoint/2010/main" val="240412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EA9553-3D09-4053-BC5D-C1412E289C98}"/>
              </a:ext>
            </a:extLst>
          </p:cNvPr>
          <p:cNvSpPr/>
          <p:nvPr/>
        </p:nvSpPr>
        <p:spPr>
          <a:xfrm>
            <a:off x="4234" y="6400800"/>
            <a:ext cx="12187767"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3F8BF72C-44CC-4848-8C6E-9B14DFE6E88B}"/>
              </a:ext>
            </a:extLst>
          </p:cNvPr>
          <p:cNvSpPr/>
          <p:nvPr/>
        </p:nvSpPr>
        <p:spPr>
          <a:xfrm>
            <a:off x="1" y="6334125"/>
            <a:ext cx="12189884"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4780"/>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414779"/>
            <a:ext cx="7734300"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8462FF9C-1D09-4256-953B-115DE12B6AEC}"/>
              </a:ext>
            </a:extLst>
          </p:cNvPr>
          <p:cNvSpPr>
            <a:spLocks noGrp="1"/>
          </p:cNvSpPr>
          <p:nvPr>
            <p:ph type="dt" sz="half" idx="10"/>
          </p:nvPr>
        </p:nvSpPr>
        <p:spPr/>
        <p:txBody>
          <a:bodyPr/>
          <a:lstStyle>
            <a:lvl1pPr>
              <a:defRPr/>
            </a:lvl1pPr>
          </a:lstStyle>
          <a:p>
            <a:pPr>
              <a:defRPr/>
            </a:pPr>
            <a:endParaRPr lang="en-US" altLang="en-US"/>
          </a:p>
        </p:txBody>
      </p:sp>
      <p:sp>
        <p:nvSpPr>
          <p:cNvPr id="7" name="Footer Placeholder 4">
            <a:extLst>
              <a:ext uri="{FF2B5EF4-FFF2-40B4-BE49-F238E27FC236}">
                <a16:creationId xmlns:a16="http://schemas.microsoft.com/office/drawing/2014/main" id="{FC24D369-9AF9-4C98-9131-8917DA405A17}"/>
              </a:ext>
            </a:extLst>
          </p:cNvPr>
          <p:cNvSpPr>
            <a:spLocks noGrp="1"/>
          </p:cNvSpPr>
          <p:nvPr>
            <p:ph type="ftr" sz="quarter" idx="11"/>
          </p:nvPr>
        </p:nvSpPr>
        <p:spPr/>
        <p:txBody>
          <a:bodyPr/>
          <a:lstStyle>
            <a:lvl1pPr>
              <a:defRPr/>
            </a:lvl1pPr>
          </a:lstStyle>
          <a:p>
            <a:pPr>
              <a:defRPr/>
            </a:pPr>
            <a:endParaRPr lang="en-US" altLang="en-US"/>
          </a:p>
        </p:txBody>
      </p:sp>
      <p:sp>
        <p:nvSpPr>
          <p:cNvPr id="8" name="Slide Number Placeholder 5">
            <a:extLst>
              <a:ext uri="{FF2B5EF4-FFF2-40B4-BE49-F238E27FC236}">
                <a16:creationId xmlns:a16="http://schemas.microsoft.com/office/drawing/2014/main" id="{173F056B-9ED5-4B11-BD4B-2BC6A688D629}"/>
              </a:ext>
            </a:extLst>
          </p:cNvPr>
          <p:cNvSpPr>
            <a:spLocks noGrp="1"/>
          </p:cNvSpPr>
          <p:nvPr>
            <p:ph type="sldNum" sz="quarter" idx="12"/>
          </p:nvPr>
        </p:nvSpPr>
        <p:spPr/>
        <p:txBody>
          <a:bodyPr/>
          <a:lstStyle>
            <a:lvl1pPr>
              <a:defRPr/>
            </a:lvl1pPr>
          </a:lstStyle>
          <a:p>
            <a:pPr>
              <a:defRPr/>
            </a:pPr>
            <a:fld id="{52E3AB57-6C63-4F70-97BA-CC81EB61C8D8}" type="slidenum">
              <a:rPr lang="en-US" altLang="en-US"/>
              <a:pPr>
                <a:defRPr/>
              </a:pPr>
              <a:t>‹#›</a:t>
            </a:fld>
            <a:endParaRPr lang="en-US" altLang="en-US"/>
          </a:p>
        </p:txBody>
      </p:sp>
    </p:spTree>
    <p:extLst>
      <p:ext uri="{BB962C8B-B14F-4D97-AF65-F5344CB8AC3E}">
        <p14:creationId xmlns:p14="http://schemas.microsoft.com/office/powerpoint/2010/main" val="3399407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888CE8-EDA2-5D4F-BACC-E2632520CE41}" type="datetimeFigureOut">
              <a:rPr lang="en-US" smtClean="0"/>
              <a:t>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F2222-CE7C-FE4E-A53A-877F857F696B}" type="slidenum">
              <a:rPr lang="en-US" smtClean="0"/>
              <a:t>‹#›</a:t>
            </a:fld>
            <a:endParaRPr lang="en-US"/>
          </a:p>
        </p:txBody>
      </p:sp>
    </p:spTree>
    <p:extLst>
      <p:ext uri="{BB962C8B-B14F-4D97-AF65-F5344CB8AC3E}">
        <p14:creationId xmlns:p14="http://schemas.microsoft.com/office/powerpoint/2010/main" val="1809287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888CE8-EDA2-5D4F-BACC-E2632520CE41}" type="datetimeFigureOut">
              <a:rPr lang="en-US" smtClean="0"/>
              <a:t>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4F2222-CE7C-FE4E-A53A-877F857F696B}" type="slidenum">
              <a:rPr lang="en-US" smtClean="0"/>
              <a:t>‹#›</a:t>
            </a:fld>
            <a:endParaRPr lang="en-US"/>
          </a:p>
        </p:txBody>
      </p:sp>
    </p:spTree>
    <p:extLst>
      <p:ext uri="{BB962C8B-B14F-4D97-AF65-F5344CB8AC3E}">
        <p14:creationId xmlns:p14="http://schemas.microsoft.com/office/powerpoint/2010/main" val="324419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888CE8-EDA2-5D4F-BACC-E2632520CE41}" type="datetimeFigureOut">
              <a:rPr lang="en-US" smtClean="0"/>
              <a:t>11/2/2018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4F2222-CE7C-FE4E-A53A-877F857F696B}" type="slidenum">
              <a:rPr lang="en-US" smtClean="0"/>
              <a:t>‹#›</a:t>
            </a:fld>
            <a:endParaRPr lang="en-US"/>
          </a:p>
        </p:txBody>
      </p:sp>
    </p:spTree>
    <p:extLst>
      <p:ext uri="{BB962C8B-B14F-4D97-AF65-F5344CB8AC3E}">
        <p14:creationId xmlns:p14="http://schemas.microsoft.com/office/powerpoint/2010/main" val="60649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888CE8-EDA2-5D4F-BACC-E2632520CE41}" type="datetimeFigureOut">
              <a:rPr lang="en-US" smtClean="0"/>
              <a:t>11/2/2018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4F2222-CE7C-FE4E-A53A-877F857F696B}" type="slidenum">
              <a:rPr lang="en-US" smtClean="0"/>
              <a:t>‹#›</a:t>
            </a:fld>
            <a:endParaRPr lang="en-US"/>
          </a:p>
        </p:txBody>
      </p:sp>
    </p:spTree>
    <p:extLst>
      <p:ext uri="{BB962C8B-B14F-4D97-AF65-F5344CB8AC3E}">
        <p14:creationId xmlns:p14="http://schemas.microsoft.com/office/powerpoint/2010/main" val="1424780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88CE8-EDA2-5D4F-BACC-E2632520CE41}" type="datetimeFigureOut">
              <a:rPr lang="en-US" smtClean="0"/>
              <a:t>11/2/2018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4F2222-CE7C-FE4E-A53A-877F857F696B}" type="slidenum">
              <a:rPr lang="en-US" smtClean="0"/>
              <a:t>‹#›</a:t>
            </a:fld>
            <a:endParaRPr lang="en-US"/>
          </a:p>
        </p:txBody>
      </p:sp>
    </p:spTree>
    <p:extLst>
      <p:ext uri="{BB962C8B-B14F-4D97-AF65-F5344CB8AC3E}">
        <p14:creationId xmlns:p14="http://schemas.microsoft.com/office/powerpoint/2010/main" val="1836594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888CE8-EDA2-5D4F-BACC-E2632520CE41}" type="datetimeFigureOut">
              <a:rPr lang="en-US" smtClean="0"/>
              <a:t>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4F2222-CE7C-FE4E-A53A-877F857F696B}" type="slidenum">
              <a:rPr lang="en-US" smtClean="0"/>
              <a:t>‹#›</a:t>
            </a:fld>
            <a:endParaRPr lang="en-US"/>
          </a:p>
        </p:txBody>
      </p:sp>
    </p:spTree>
    <p:extLst>
      <p:ext uri="{BB962C8B-B14F-4D97-AF65-F5344CB8AC3E}">
        <p14:creationId xmlns:p14="http://schemas.microsoft.com/office/powerpoint/2010/main" val="1857924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888CE8-EDA2-5D4F-BACC-E2632520CE41}" type="datetimeFigureOut">
              <a:rPr lang="en-US" smtClean="0"/>
              <a:t>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4F2222-CE7C-FE4E-A53A-877F857F696B}" type="slidenum">
              <a:rPr lang="en-US" smtClean="0"/>
              <a:t>‹#›</a:t>
            </a:fld>
            <a:endParaRPr lang="en-US"/>
          </a:p>
        </p:txBody>
      </p:sp>
    </p:spTree>
    <p:extLst>
      <p:ext uri="{BB962C8B-B14F-4D97-AF65-F5344CB8AC3E}">
        <p14:creationId xmlns:p14="http://schemas.microsoft.com/office/powerpoint/2010/main" val="1732608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888CE8-EDA2-5D4F-BACC-E2632520CE41}" type="datetimeFigureOut">
              <a:rPr lang="en-US" smtClean="0"/>
              <a:t>11/2/2018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4F2222-CE7C-FE4E-A53A-877F857F696B}" type="slidenum">
              <a:rPr lang="en-US" smtClean="0"/>
              <a:t>‹#›</a:t>
            </a:fld>
            <a:endParaRPr lang="en-US"/>
          </a:p>
        </p:txBody>
      </p:sp>
    </p:spTree>
    <p:extLst>
      <p:ext uri="{BB962C8B-B14F-4D97-AF65-F5344CB8AC3E}">
        <p14:creationId xmlns:p14="http://schemas.microsoft.com/office/powerpoint/2010/main" val="2068674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0343C9-4874-4B33-8D96-80DD92AE6616}"/>
              </a:ext>
            </a:extLst>
          </p:cNvPr>
          <p:cNvSpPr/>
          <p:nvPr/>
        </p:nvSpPr>
        <p:spPr>
          <a:xfrm>
            <a:off x="0"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660036C8-1CB1-462F-BEC7-904CD1DEA652}"/>
              </a:ext>
            </a:extLst>
          </p:cNvPr>
          <p:cNvSpPr/>
          <p:nvPr/>
        </p:nvSpPr>
        <p:spPr>
          <a:xfrm>
            <a:off x="0" y="6334126"/>
            <a:ext cx="12192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106657F4-918D-49C5-B33B-EB8AFD2B245D}"/>
              </a:ext>
            </a:extLst>
          </p:cNvPr>
          <p:cNvSpPr>
            <a:spLocks noGrp="1"/>
          </p:cNvSpPr>
          <p:nvPr>
            <p:ph type="title"/>
          </p:nvPr>
        </p:nvSpPr>
        <p:spPr>
          <a:xfrm>
            <a:off x="1096433" y="287339"/>
            <a:ext cx="10058400" cy="144938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1029" name="Text Placeholder 2">
            <a:extLst>
              <a:ext uri="{FF2B5EF4-FFF2-40B4-BE49-F238E27FC236}">
                <a16:creationId xmlns:a16="http://schemas.microsoft.com/office/drawing/2014/main" id="{E2DD04CF-9600-44A7-A3F0-DABE51B8D12D}"/>
              </a:ext>
            </a:extLst>
          </p:cNvPr>
          <p:cNvSpPr>
            <a:spLocks noGrp="1"/>
          </p:cNvSpPr>
          <p:nvPr>
            <p:ph type="body" idx="1"/>
          </p:nvPr>
        </p:nvSpPr>
        <p:spPr bwMode="auto">
          <a:xfrm>
            <a:off x="1096433" y="1846264"/>
            <a:ext cx="100584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40AEB22-607E-4187-A4B3-7F636BDA10E1}"/>
              </a:ext>
            </a:extLst>
          </p:cNvPr>
          <p:cNvSpPr>
            <a:spLocks noGrp="1"/>
          </p:cNvSpPr>
          <p:nvPr>
            <p:ph type="dt" sz="half" idx="2"/>
          </p:nvPr>
        </p:nvSpPr>
        <p:spPr>
          <a:xfrm>
            <a:off x="1096433" y="6459539"/>
            <a:ext cx="2472267" cy="365125"/>
          </a:xfrm>
          <a:prstGeom prst="rect">
            <a:avLst/>
          </a:prstGeom>
        </p:spPr>
        <p:txBody>
          <a:bodyPr vert="horz" lIns="91440" tIns="45720" rIns="91440" bIns="45720" rtlCol="0" anchor="ctr"/>
          <a:lstStyle>
            <a:lvl1pPr algn="l" eaLnBrk="1" hangingPunct="1">
              <a:defRPr sz="900">
                <a:solidFill>
                  <a:srgbClr val="FFFFFF"/>
                </a:solidFill>
              </a:defRPr>
            </a:lvl1pPr>
          </a:lstStyle>
          <a:p>
            <a:pPr>
              <a:defRPr/>
            </a:pPr>
            <a:endParaRPr lang="en-US" altLang="en-US"/>
          </a:p>
        </p:txBody>
      </p:sp>
      <p:sp>
        <p:nvSpPr>
          <p:cNvPr id="5" name="Footer Placeholder 4">
            <a:extLst>
              <a:ext uri="{FF2B5EF4-FFF2-40B4-BE49-F238E27FC236}">
                <a16:creationId xmlns:a16="http://schemas.microsoft.com/office/drawing/2014/main" id="{38B664E6-0D4C-43DB-8006-E09829D30FBA}"/>
              </a:ext>
            </a:extLst>
          </p:cNvPr>
          <p:cNvSpPr>
            <a:spLocks noGrp="1"/>
          </p:cNvSpPr>
          <p:nvPr>
            <p:ph type="ftr" sz="quarter" idx="3"/>
          </p:nvPr>
        </p:nvSpPr>
        <p:spPr>
          <a:xfrm>
            <a:off x="3687234" y="6459539"/>
            <a:ext cx="4821767" cy="365125"/>
          </a:xfrm>
          <a:prstGeom prst="rect">
            <a:avLst/>
          </a:prstGeom>
        </p:spPr>
        <p:txBody>
          <a:bodyPr vert="horz" lIns="91440" tIns="45720" rIns="91440" bIns="45720" rtlCol="0" anchor="ctr"/>
          <a:lstStyle>
            <a:lvl1pPr algn="ctr" eaLnBrk="1" hangingPunct="1">
              <a:defRPr sz="900" cap="all" baseline="0">
                <a:solidFill>
                  <a:srgbClr val="FFFFFF"/>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9FEDF440-836E-4B7A-8F3A-8C6C3115B676}"/>
              </a:ext>
            </a:extLst>
          </p:cNvPr>
          <p:cNvSpPr>
            <a:spLocks noGrp="1"/>
          </p:cNvSpPr>
          <p:nvPr>
            <p:ph type="sldNum" sz="quarter" idx="4"/>
          </p:nvPr>
        </p:nvSpPr>
        <p:spPr>
          <a:xfrm>
            <a:off x="9899651" y="6459539"/>
            <a:ext cx="1312333" cy="365125"/>
          </a:xfrm>
          <a:prstGeom prst="rect">
            <a:avLst/>
          </a:prstGeom>
        </p:spPr>
        <p:txBody>
          <a:bodyPr vert="horz" lIns="91440" tIns="45720" rIns="91440" bIns="45720" rtlCol="0" anchor="ctr"/>
          <a:lstStyle>
            <a:lvl1pPr algn="r" eaLnBrk="1" hangingPunct="1">
              <a:defRPr sz="1050">
                <a:solidFill>
                  <a:srgbClr val="FFFFFF"/>
                </a:solidFill>
              </a:defRPr>
            </a:lvl1pPr>
          </a:lstStyle>
          <a:p>
            <a:pPr>
              <a:defRPr/>
            </a:pPr>
            <a:fld id="{827BD79E-2488-4BC2-B584-34620578F99F}" type="slidenum">
              <a:rPr lang="en-US" altLang="en-US"/>
              <a:pPr>
                <a:defRPr/>
              </a:pPr>
              <a:t>‹#›</a:t>
            </a:fld>
            <a:endParaRPr lang="en-US" altLang="en-US"/>
          </a:p>
        </p:txBody>
      </p:sp>
      <p:cxnSp>
        <p:nvCxnSpPr>
          <p:cNvPr id="10" name="Straight Connector 9">
            <a:extLst>
              <a:ext uri="{FF2B5EF4-FFF2-40B4-BE49-F238E27FC236}">
                <a16:creationId xmlns:a16="http://schemas.microsoft.com/office/drawing/2014/main" id="{645B4F81-A883-481B-8440-EC114CFCA354}"/>
              </a:ext>
            </a:extLst>
          </p:cNvPr>
          <p:cNvCxnSpPr/>
          <p:nvPr/>
        </p:nvCxnSpPr>
        <p:spPr>
          <a:xfrm>
            <a:off x="1193800" y="1738313"/>
            <a:ext cx="996738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98713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slideLayout" Target="../slideLayouts/slideLayout2.xml"/><Relationship Id="rId7" Type="http://schemas.openxmlformats.org/officeDocument/2006/relationships/image" Target="../media/image13.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9.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3.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hyperlink" Target="http://www.eagala.org/" TargetMode="External"/><Relationship Id="rId2" Type="http://schemas.openxmlformats.org/officeDocument/2006/relationships/hyperlink" Target="http://www.pathintl.org/" TargetMode="Externa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3.xml"/><Relationship Id="rId5" Type="http://schemas.openxmlformats.org/officeDocument/2006/relationships/image" Target="../media/image27.jpg"/><Relationship Id="rId4" Type="http://schemas.openxmlformats.org/officeDocument/2006/relationships/image" Target="../media/image26.jpg"/></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3.xml"/><Relationship Id="rId5" Type="http://schemas.openxmlformats.org/officeDocument/2006/relationships/image" Target="../media/image31.jpg"/><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4"/><Relationship Id="rId7" Type="http://schemas.openxmlformats.org/officeDocument/2006/relationships/image" Target="../media/image3.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g"/><Relationship Id="rId5" Type="http://schemas.openxmlformats.org/officeDocument/2006/relationships/slideLayout" Target="../slideLayouts/slideLayout2.xml"/><Relationship Id="rId4" Type="http://schemas.openxmlformats.org/officeDocument/2006/relationships/video" Target="../media/media2.mp4"/><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jpg"/><Relationship Id="rId5" Type="http://schemas.openxmlformats.org/officeDocument/2006/relationships/image" Target="../media/image3.jp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JPG"/><Relationship Id="rId5" Type="http://schemas.openxmlformats.org/officeDocument/2006/relationships/image" Target="../media/image3.jp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3.jp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jpg"/><Relationship Id="rId5" Type="http://schemas.openxmlformats.org/officeDocument/2006/relationships/image" Target="../media/image3.jpg"/><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t="25000"/>
          <a:stretch/>
        </p:blipFill>
        <p:spPr>
          <a:xfrm>
            <a:off x="20" y="10"/>
            <a:ext cx="12191980" cy="6857990"/>
          </a:xfrm>
          <a:prstGeom prst="rect">
            <a:avLst/>
          </a:prstGeom>
        </p:spPr>
      </p:pic>
      <p:pic>
        <p:nvPicPr>
          <p:cNvPr id="5"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25000"/>
          <a:stretch/>
        </p:blipFill>
        <p:spPr>
          <a:xfrm>
            <a:off x="0" y="-19556"/>
            <a:ext cx="12191980" cy="6857990"/>
          </a:xfrm>
          <a:prstGeom prst="rect">
            <a:avLst/>
          </a:prstGeom>
        </p:spPr>
      </p:pic>
      <p:pic>
        <p:nvPicPr>
          <p:cNvPr id="3" name="Picture 2"/>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9884229" y="4459897"/>
            <a:ext cx="2022496" cy="2017103"/>
          </a:xfrm>
          <a:prstGeom prst="rect">
            <a:avLst/>
          </a:prstGeom>
          <a:effectLst>
            <a:outerShdw blurRad="50800" dist="50800" dir="5400000" sx="93000" sy="93000" algn="ctr" rotWithShape="0">
              <a:srgbClr val="000000"/>
            </a:outerShdw>
          </a:effectLst>
        </p:spPr>
      </p:pic>
      <p:pic>
        <p:nvPicPr>
          <p:cNvPr id="7"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25000"/>
          <a:stretch/>
        </p:blipFill>
        <p:spPr>
          <a:xfrm>
            <a:off x="0" y="0"/>
            <a:ext cx="12191980" cy="6857990"/>
          </a:xfrm>
          <a:prstGeom prst="rect">
            <a:avLst/>
          </a:prstGeom>
        </p:spPr>
      </p:pic>
      <p:sp>
        <p:nvSpPr>
          <p:cNvPr id="2" name="TextBox 1"/>
          <p:cNvSpPr txBox="1"/>
          <p:nvPr/>
        </p:nvSpPr>
        <p:spPr>
          <a:xfrm>
            <a:off x="0" y="-19566"/>
            <a:ext cx="12192000" cy="582159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9600" dirty="0">
                <a:solidFill>
                  <a:srgbClr val="B48800"/>
                </a:solidFill>
                <a:latin typeface="Zapfino" charset="0"/>
                <a:ea typeface="Zapfino" charset="0"/>
                <a:cs typeface="Zapfino" charset="0"/>
              </a:rPr>
              <a:t>Sharing the Trails</a:t>
            </a:r>
          </a:p>
          <a:p>
            <a:pPr algn="ctr"/>
            <a:r>
              <a:rPr lang="en-US" sz="5400" dirty="0">
                <a:solidFill>
                  <a:srgbClr val="B48800"/>
                </a:solidFill>
                <a:latin typeface="Zapfino" charset="0"/>
                <a:ea typeface="Zapfino" charset="0"/>
                <a:cs typeface="Zapfino" charset="0"/>
              </a:rPr>
              <a:t>Creating and supporting programs that support individuals with special needs</a:t>
            </a:r>
          </a:p>
          <a:p>
            <a:pPr algn="ctr"/>
            <a:r>
              <a:rPr lang="en-US" sz="5400" b="1" dirty="0">
                <a:solidFill>
                  <a:srgbClr val="B48800"/>
                </a:solidFill>
                <a:latin typeface="Zapfino" charset="0"/>
                <a:ea typeface="Zapfino" charset="0"/>
                <a:cs typeface="Zapfino" charset="0"/>
              </a:rPr>
              <a:t>10:00-10:50 am</a:t>
            </a:r>
          </a:p>
          <a:p>
            <a:pPr algn="ctr"/>
            <a:r>
              <a:rPr lang="en-US" sz="5400" b="1" dirty="0">
                <a:solidFill>
                  <a:srgbClr val="B48800"/>
                </a:solidFill>
                <a:latin typeface="Zapfino" charset="0"/>
                <a:ea typeface="Zapfino" charset="0"/>
                <a:cs typeface="Zapfino" charset="0"/>
              </a:rPr>
              <a:t>Lisa Pewe</a:t>
            </a:r>
          </a:p>
          <a:p>
            <a:pPr algn="ctr"/>
            <a:r>
              <a:rPr lang="en-US" sz="5400" b="1" dirty="0">
                <a:solidFill>
                  <a:srgbClr val="B48800"/>
                </a:solidFill>
                <a:latin typeface="Zapfino" charset="0"/>
                <a:ea typeface="Zapfino" charset="0"/>
                <a:cs typeface="Zapfino" charset="0"/>
              </a:rPr>
              <a:t>Envision Therapeutic Horsemanship</a:t>
            </a:r>
          </a:p>
        </p:txBody>
      </p:sp>
      <p:sp>
        <p:nvSpPr>
          <p:cNvPr id="6" name="TextBox 5"/>
          <p:cNvSpPr txBox="1"/>
          <p:nvPr/>
        </p:nvSpPr>
        <p:spPr>
          <a:xfrm>
            <a:off x="3067947" y="5769114"/>
            <a:ext cx="6177774" cy="707886"/>
          </a:xfrm>
          <a:prstGeom prst="rect">
            <a:avLst/>
          </a:prstGeom>
          <a:noFill/>
        </p:spPr>
        <p:txBody>
          <a:bodyPr wrap="square" rtlCol="0">
            <a:spAutoFit/>
          </a:bodyPr>
          <a:lstStyle/>
          <a:p>
            <a:pPr algn="ctr"/>
            <a:r>
              <a:rPr lang="en-US" sz="4000" b="1" dirty="0">
                <a:solidFill>
                  <a:schemeClr val="bg1"/>
                </a:solidFill>
                <a:latin typeface="Avenir Book" charset="0"/>
                <a:ea typeface="Avenir Book" charset="0"/>
                <a:cs typeface="Avenir Book" charset="0"/>
              </a:rPr>
              <a:t>www.envisiontherapy.org</a:t>
            </a:r>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92034" y="5923609"/>
            <a:ext cx="812800" cy="812800"/>
          </a:xfrm>
          <a:prstGeom prst="rect">
            <a:avLst/>
          </a:prstGeom>
        </p:spPr>
      </p:pic>
    </p:spTree>
    <p:extLst>
      <p:ext uri="{BB962C8B-B14F-4D97-AF65-F5344CB8AC3E}">
        <p14:creationId xmlns:p14="http://schemas.microsoft.com/office/powerpoint/2010/main" val="1100796827"/>
      </p:ext>
    </p:extLst>
  </p:cSld>
  <p:clrMapOvr>
    <a:masterClrMapping/>
  </p:clrMapOvr>
  <mc:AlternateContent xmlns:mc="http://schemas.openxmlformats.org/markup-compatibility/2006" xmlns:p14="http://schemas.microsoft.com/office/powerpoint/2010/main">
    <mc:Choice Requires="p14">
      <p:transition spd="slow" p14:dur="1250" advTm="30000">
        <p:wipe/>
      </p:transition>
    </mc:Choice>
    <mc:Fallback xmlns="">
      <p:transition spd="slow" advTm="30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t="25000"/>
          <a:stretch/>
        </p:blipFill>
        <p:spPr>
          <a:xfrm>
            <a:off x="20" y="10"/>
            <a:ext cx="12191980" cy="6857990"/>
          </a:xfrm>
          <a:prstGeom prst="rect">
            <a:avLst/>
          </a:prstGeom>
        </p:spPr>
      </p:pic>
      <p:pic>
        <p:nvPicPr>
          <p:cNvPr id="5"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25000"/>
          <a:stretch/>
        </p:blipFill>
        <p:spPr>
          <a:xfrm>
            <a:off x="0" y="-19556"/>
            <a:ext cx="12191980" cy="6857990"/>
          </a:xfrm>
          <a:prstGeom prst="rect">
            <a:avLst/>
          </a:prstGeom>
        </p:spPr>
      </p:pic>
      <p:pic>
        <p:nvPicPr>
          <p:cNvPr id="3" name="Picture 2"/>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9884229" y="4459897"/>
            <a:ext cx="2022496" cy="2017103"/>
          </a:xfrm>
          <a:prstGeom prst="rect">
            <a:avLst/>
          </a:prstGeom>
          <a:effectLst>
            <a:outerShdw blurRad="50800" dist="50800" dir="5400000" sx="93000" sy="93000" algn="ctr" rotWithShape="0">
              <a:srgbClr val="000000"/>
            </a:outerShdw>
          </a:effectLst>
        </p:spPr>
      </p:pic>
      <p:pic>
        <p:nvPicPr>
          <p:cNvPr id="7"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25000"/>
          <a:stretch/>
        </p:blipFill>
        <p:spPr>
          <a:xfrm>
            <a:off x="0" y="0"/>
            <a:ext cx="12191980" cy="6857990"/>
          </a:xfrm>
          <a:prstGeom prst="rect">
            <a:avLst/>
          </a:prstGeom>
        </p:spPr>
      </p:pic>
      <p:sp>
        <p:nvSpPr>
          <p:cNvPr id="2" name="TextBox 1"/>
          <p:cNvSpPr txBox="1"/>
          <p:nvPr/>
        </p:nvSpPr>
        <p:spPr>
          <a:xfrm>
            <a:off x="0" y="-19566"/>
            <a:ext cx="12192000" cy="425039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9600" dirty="0">
                <a:solidFill>
                  <a:srgbClr val="B48800"/>
                </a:solidFill>
                <a:latin typeface="Zapfino" charset="0"/>
                <a:ea typeface="Zapfino" charset="0"/>
                <a:cs typeface="Zapfino" charset="0"/>
              </a:rPr>
              <a:t>Welcome</a:t>
            </a:r>
          </a:p>
        </p:txBody>
      </p:sp>
      <p:sp>
        <p:nvSpPr>
          <p:cNvPr id="6" name="TextBox 5"/>
          <p:cNvSpPr txBox="1"/>
          <p:nvPr/>
        </p:nvSpPr>
        <p:spPr>
          <a:xfrm>
            <a:off x="3067947" y="5203839"/>
            <a:ext cx="6177774" cy="707886"/>
          </a:xfrm>
          <a:prstGeom prst="rect">
            <a:avLst/>
          </a:prstGeom>
          <a:noFill/>
        </p:spPr>
        <p:txBody>
          <a:bodyPr wrap="square" rtlCol="0">
            <a:spAutoFit/>
          </a:bodyPr>
          <a:lstStyle/>
          <a:p>
            <a:pPr algn="ctr"/>
            <a:r>
              <a:rPr lang="en-US" sz="4000" b="1" dirty="0">
                <a:solidFill>
                  <a:schemeClr val="bg1"/>
                </a:solidFill>
                <a:latin typeface="Avenir Book" charset="0"/>
                <a:ea typeface="Avenir Book" charset="0"/>
                <a:cs typeface="Avenir Book" charset="0"/>
              </a:rPr>
              <a:t>www.envisiontherapy.org</a:t>
            </a:r>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pic>
        <p:nvPicPr>
          <p:cNvPr id="11" name="Picture 10">
            <a:extLst>
              <a:ext uri="{FF2B5EF4-FFF2-40B4-BE49-F238E27FC236}">
                <a16:creationId xmlns:a16="http://schemas.microsoft.com/office/drawing/2014/main" id="{6A58D6E6-4149-4C25-AF33-BF1D9BC54D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739" y="0"/>
            <a:ext cx="10058400" cy="6707216"/>
          </a:xfrm>
          <a:prstGeom prst="rect">
            <a:avLst/>
          </a:prstGeom>
        </p:spPr>
      </p:pic>
    </p:spTree>
    <p:extLst>
      <p:ext uri="{BB962C8B-B14F-4D97-AF65-F5344CB8AC3E}">
        <p14:creationId xmlns:p14="http://schemas.microsoft.com/office/powerpoint/2010/main" val="1525866958"/>
      </p:ext>
    </p:extLst>
  </p:cSld>
  <p:clrMapOvr>
    <a:masterClrMapping/>
  </p:clrMapOvr>
  <mc:AlternateContent xmlns:mc="http://schemas.openxmlformats.org/markup-compatibility/2006" xmlns:p14="http://schemas.microsoft.com/office/powerpoint/2010/main">
    <mc:Choice Requires="p14">
      <p:transition spd="slow" p14:dur="1250" advTm="30000">
        <p:wipe/>
      </p:transition>
    </mc:Choice>
    <mc:Fallback xmlns="">
      <p:transition spd="slow" advTm="30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t="25000"/>
          <a:stretch/>
        </p:blipFill>
        <p:spPr>
          <a:xfrm>
            <a:off x="20" y="10"/>
            <a:ext cx="12191980" cy="6857990"/>
          </a:xfrm>
          <a:prstGeom prst="rect">
            <a:avLst/>
          </a:prstGeom>
        </p:spPr>
      </p:pic>
      <p:pic>
        <p:nvPicPr>
          <p:cNvPr id="5"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25000"/>
          <a:stretch/>
        </p:blipFill>
        <p:spPr>
          <a:xfrm>
            <a:off x="0" y="-19556"/>
            <a:ext cx="12191980" cy="6857990"/>
          </a:xfrm>
          <a:prstGeom prst="rect">
            <a:avLst/>
          </a:prstGeom>
        </p:spPr>
      </p:pic>
      <p:pic>
        <p:nvPicPr>
          <p:cNvPr id="3" name="Picture 2"/>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9884229" y="4459897"/>
            <a:ext cx="2022496" cy="2017103"/>
          </a:xfrm>
          <a:prstGeom prst="rect">
            <a:avLst/>
          </a:prstGeom>
          <a:effectLst>
            <a:outerShdw blurRad="50800" dist="50800" dir="5400000" sx="93000" sy="93000" algn="ctr" rotWithShape="0">
              <a:srgbClr val="000000"/>
            </a:outerShdw>
          </a:effectLst>
        </p:spPr>
      </p:pic>
      <p:pic>
        <p:nvPicPr>
          <p:cNvPr id="7"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25000"/>
          <a:stretch/>
        </p:blipFill>
        <p:spPr>
          <a:xfrm>
            <a:off x="0" y="0"/>
            <a:ext cx="12191980" cy="6857990"/>
          </a:xfrm>
          <a:prstGeom prst="rect">
            <a:avLst/>
          </a:prstGeom>
        </p:spPr>
      </p:pic>
      <p:sp>
        <p:nvSpPr>
          <p:cNvPr id="2" name="TextBox 1"/>
          <p:cNvSpPr txBox="1"/>
          <p:nvPr/>
        </p:nvSpPr>
        <p:spPr>
          <a:xfrm>
            <a:off x="0" y="-19566"/>
            <a:ext cx="12192000" cy="425039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9600" dirty="0">
                <a:solidFill>
                  <a:srgbClr val="B48800"/>
                </a:solidFill>
                <a:latin typeface="Zapfino" charset="0"/>
                <a:ea typeface="Zapfino" charset="0"/>
                <a:cs typeface="Zapfino" charset="0"/>
              </a:rPr>
              <a:t>Welcome</a:t>
            </a:r>
          </a:p>
        </p:txBody>
      </p:sp>
      <p:sp>
        <p:nvSpPr>
          <p:cNvPr id="6" name="TextBox 5"/>
          <p:cNvSpPr txBox="1"/>
          <p:nvPr/>
        </p:nvSpPr>
        <p:spPr>
          <a:xfrm>
            <a:off x="3067947" y="5203839"/>
            <a:ext cx="6177774" cy="707886"/>
          </a:xfrm>
          <a:prstGeom prst="rect">
            <a:avLst/>
          </a:prstGeom>
          <a:noFill/>
        </p:spPr>
        <p:txBody>
          <a:bodyPr wrap="square" rtlCol="0">
            <a:spAutoFit/>
          </a:bodyPr>
          <a:lstStyle/>
          <a:p>
            <a:pPr algn="ctr"/>
            <a:r>
              <a:rPr lang="en-US" sz="4000" b="1" dirty="0">
                <a:solidFill>
                  <a:schemeClr val="bg1"/>
                </a:solidFill>
                <a:latin typeface="Avenir Book" charset="0"/>
                <a:ea typeface="Avenir Book" charset="0"/>
                <a:cs typeface="Avenir Book" charset="0"/>
              </a:rPr>
              <a:t>www.envisiontherapy.org</a:t>
            </a:r>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pic>
        <p:nvPicPr>
          <p:cNvPr id="11" name="Picture 10">
            <a:extLst>
              <a:ext uri="{FF2B5EF4-FFF2-40B4-BE49-F238E27FC236}">
                <a16:creationId xmlns:a16="http://schemas.microsoft.com/office/drawing/2014/main" id="{C67F37ED-B9A7-4610-96A8-FDB8DF20FB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9331" y="0"/>
            <a:ext cx="9648669" cy="6858000"/>
          </a:xfrm>
          <a:prstGeom prst="rect">
            <a:avLst/>
          </a:prstGeom>
        </p:spPr>
      </p:pic>
    </p:spTree>
    <p:extLst>
      <p:ext uri="{BB962C8B-B14F-4D97-AF65-F5344CB8AC3E}">
        <p14:creationId xmlns:p14="http://schemas.microsoft.com/office/powerpoint/2010/main" val="2223460170"/>
      </p:ext>
    </p:extLst>
  </p:cSld>
  <p:clrMapOvr>
    <a:masterClrMapping/>
  </p:clrMapOvr>
  <mc:AlternateContent xmlns:mc="http://schemas.openxmlformats.org/markup-compatibility/2006" xmlns:p14="http://schemas.microsoft.com/office/powerpoint/2010/main">
    <mc:Choice Requires="p14">
      <p:transition spd="slow" p14:dur="1250" advTm="30000">
        <p:wipe/>
      </p:transition>
    </mc:Choice>
    <mc:Fallback xmlns="">
      <p:transition spd="slow" advTm="30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t="25000"/>
          <a:stretch/>
        </p:blipFill>
        <p:spPr>
          <a:xfrm>
            <a:off x="20" y="10"/>
            <a:ext cx="12191980" cy="6857990"/>
          </a:xfrm>
          <a:prstGeom prst="rect">
            <a:avLst/>
          </a:prstGeom>
        </p:spPr>
      </p:pic>
      <p:pic>
        <p:nvPicPr>
          <p:cNvPr id="5"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25000"/>
          <a:stretch/>
        </p:blipFill>
        <p:spPr>
          <a:xfrm>
            <a:off x="0" y="-19556"/>
            <a:ext cx="12191980" cy="6857990"/>
          </a:xfrm>
          <a:prstGeom prst="rect">
            <a:avLst/>
          </a:prstGeom>
        </p:spPr>
      </p:pic>
      <p:pic>
        <p:nvPicPr>
          <p:cNvPr id="3" name="Picture 2"/>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9884229" y="4459897"/>
            <a:ext cx="2022496" cy="2017103"/>
          </a:xfrm>
          <a:prstGeom prst="rect">
            <a:avLst/>
          </a:prstGeom>
          <a:effectLst>
            <a:outerShdw blurRad="50800" dist="50800" dir="5400000" sx="93000" sy="93000" algn="ctr" rotWithShape="0">
              <a:srgbClr val="000000"/>
            </a:outerShdw>
          </a:effectLst>
        </p:spPr>
      </p:pic>
      <p:pic>
        <p:nvPicPr>
          <p:cNvPr id="7"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25000"/>
          <a:stretch/>
        </p:blipFill>
        <p:spPr>
          <a:xfrm>
            <a:off x="20" y="-39132"/>
            <a:ext cx="12191980" cy="6857990"/>
          </a:xfrm>
          <a:prstGeom prst="rect">
            <a:avLst/>
          </a:prstGeom>
        </p:spPr>
      </p:pic>
      <p:sp>
        <p:nvSpPr>
          <p:cNvPr id="2" name="TextBox 1"/>
          <p:cNvSpPr txBox="1"/>
          <p:nvPr/>
        </p:nvSpPr>
        <p:spPr>
          <a:xfrm>
            <a:off x="0" y="-19566"/>
            <a:ext cx="12192000" cy="197092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6000" dirty="0">
                <a:solidFill>
                  <a:srgbClr val="B48800"/>
                </a:solidFill>
                <a:latin typeface="Zapfino" charset="0"/>
                <a:ea typeface="Zapfino" charset="0"/>
                <a:cs typeface="Zapfino" charset="0"/>
              </a:rPr>
              <a:t>Partnering with Seasons Hospice for Camp Kangaroo</a:t>
            </a:r>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pic>
        <p:nvPicPr>
          <p:cNvPr id="12" name="Picture 11">
            <a:extLst>
              <a:ext uri="{FF2B5EF4-FFF2-40B4-BE49-F238E27FC236}">
                <a16:creationId xmlns:a16="http://schemas.microsoft.com/office/drawing/2014/main" id="{6A4E69BE-6329-4C21-9F3F-3EC3C9A772C5}"/>
              </a:ext>
            </a:extLst>
          </p:cNvPr>
          <p:cNvPicPr>
            <a:picLocks noChangeAspect="1"/>
          </p:cNvPicPr>
          <p:nvPr/>
        </p:nvPicPr>
        <p:blipFill>
          <a:blip r:embed="rId7"/>
          <a:stretch>
            <a:fillRect/>
          </a:stretch>
        </p:blipFill>
        <p:spPr>
          <a:xfrm>
            <a:off x="319309" y="2506953"/>
            <a:ext cx="3685564" cy="3775885"/>
          </a:xfrm>
          <a:prstGeom prst="rect">
            <a:avLst/>
          </a:prstGeom>
        </p:spPr>
      </p:pic>
      <p:pic>
        <p:nvPicPr>
          <p:cNvPr id="16" name="Picture 15">
            <a:extLst>
              <a:ext uri="{FF2B5EF4-FFF2-40B4-BE49-F238E27FC236}">
                <a16:creationId xmlns:a16="http://schemas.microsoft.com/office/drawing/2014/main" id="{79B884FC-82E1-43BE-87F4-87EB7E6E2A37}"/>
              </a:ext>
            </a:extLst>
          </p:cNvPr>
          <p:cNvPicPr>
            <a:picLocks noChangeAspect="1"/>
          </p:cNvPicPr>
          <p:nvPr/>
        </p:nvPicPr>
        <p:blipFill>
          <a:blip r:embed="rId8"/>
          <a:stretch>
            <a:fillRect/>
          </a:stretch>
        </p:blipFill>
        <p:spPr>
          <a:xfrm>
            <a:off x="7960191" y="2247598"/>
            <a:ext cx="4081859" cy="3967398"/>
          </a:xfrm>
          <a:prstGeom prst="rect">
            <a:avLst/>
          </a:prstGeom>
        </p:spPr>
      </p:pic>
    </p:spTree>
    <p:extLst>
      <p:ext uri="{BB962C8B-B14F-4D97-AF65-F5344CB8AC3E}">
        <p14:creationId xmlns:p14="http://schemas.microsoft.com/office/powerpoint/2010/main" val="1951367243"/>
      </p:ext>
    </p:extLst>
  </p:cSld>
  <p:clrMapOvr>
    <a:masterClrMapping/>
  </p:clrMapOvr>
  <mc:AlternateContent xmlns:mc="http://schemas.openxmlformats.org/markup-compatibility/2006" xmlns:p14="http://schemas.microsoft.com/office/powerpoint/2010/main">
    <mc:Choice Requires="p14">
      <p:transition spd="slow" p14:dur="1250" advTm="30000">
        <p:wipe/>
      </p:transition>
    </mc:Choice>
    <mc:Fallback xmlns="">
      <p:transition spd="slow" advTm="30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t="25000"/>
          <a:stretch/>
        </p:blipFill>
        <p:spPr>
          <a:xfrm>
            <a:off x="20" y="10"/>
            <a:ext cx="12191980" cy="6857990"/>
          </a:xfrm>
          <a:prstGeom prst="rect">
            <a:avLst/>
          </a:prstGeom>
        </p:spPr>
      </p:pic>
      <p:pic>
        <p:nvPicPr>
          <p:cNvPr id="5"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25000"/>
          <a:stretch/>
        </p:blipFill>
        <p:spPr>
          <a:xfrm>
            <a:off x="0" y="-19556"/>
            <a:ext cx="12191980" cy="6857990"/>
          </a:xfrm>
          <a:prstGeom prst="rect">
            <a:avLst/>
          </a:prstGeom>
        </p:spPr>
      </p:pic>
      <p:pic>
        <p:nvPicPr>
          <p:cNvPr id="3" name="Picture 2"/>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9884229" y="4459897"/>
            <a:ext cx="2022496" cy="2017103"/>
          </a:xfrm>
          <a:prstGeom prst="rect">
            <a:avLst/>
          </a:prstGeom>
          <a:effectLst>
            <a:outerShdw blurRad="50800" dist="50800" dir="5400000" sx="93000" sy="93000" algn="ctr" rotWithShape="0">
              <a:srgbClr val="000000"/>
            </a:outerShdw>
          </a:effectLst>
        </p:spPr>
      </p:pic>
      <p:pic>
        <p:nvPicPr>
          <p:cNvPr id="7"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25000"/>
          <a:stretch/>
        </p:blipFill>
        <p:spPr>
          <a:xfrm>
            <a:off x="0" y="0"/>
            <a:ext cx="12191980" cy="6857990"/>
          </a:xfrm>
          <a:prstGeom prst="rect">
            <a:avLst/>
          </a:prstGeom>
        </p:spPr>
      </p:pic>
      <p:sp>
        <p:nvSpPr>
          <p:cNvPr id="2" name="TextBox 1"/>
          <p:cNvSpPr txBox="1"/>
          <p:nvPr/>
        </p:nvSpPr>
        <p:spPr>
          <a:xfrm>
            <a:off x="0" y="-19566"/>
            <a:ext cx="12192000" cy="197092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6000" dirty="0">
                <a:solidFill>
                  <a:srgbClr val="B48800"/>
                </a:solidFill>
                <a:latin typeface="Zapfino" charset="0"/>
                <a:ea typeface="Zapfino" charset="0"/>
                <a:cs typeface="Zapfino" charset="0"/>
              </a:rPr>
              <a:t>A program of the Bridge Church with equine services provided by Envision</a:t>
            </a:r>
          </a:p>
        </p:txBody>
      </p:sp>
      <p:sp>
        <p:nvSpPr>
          <p:cNvPr id="6" name="TextBox 5"/>
          <p:cNvSpPr txBox="1"/>
          <p:nvPr/>
        </p:nvSpPr>
        <p:spPr>
          <a:xfrm>
            <a:off x="3067947" y="5203839"/>
            <a:ext cx="6177774" cy="707886"/>
          </a:xfrm>
          <a:prstGeom prst="rect">
            <a:avLst/>
          </a:prstGeom>
          <a:noFill/>
        </p:spPr>
        <p:txBody>
          <a:bodyPr wrap="square" rtlCol="0">
            <a:spAutoFit/>
          </a:bodyPr>
          <a:lstStyle/>
          <a:p>
            <a:pPr algn="ctr"/>
            <a:r>
              <a:rPr lang="en-US" sz="4000" b="1" dirty="0">
                <a:solidFill>
                  <a:schemeClr val="bg1"/>
                </a:solidFill>
                <a:latin typeface="Avenir Book" charset="0"/>
                <a:ea typeface="Avenir Book" charset="0"/>
                <a:cs typeface="Avenir Book" charset="0"/>
              </a:rPr>
              <a:t>www.envisiontherapy.org</a:t>
            </a:r>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pic>
        <p:nvPicPr>
          <p:cNvPr id="12" name="Picture 11">
            <a:extLst>
              <a:ext uri="{FF2B5EF4-FFF2-40B4-BE49-F238E27FC236}">
                <a16:creationId xmlns:a16="http://schemas.microsoft.com/office/drawing/2014/main" id="{8D6E9CE0-5BC8-4E56-96F3-B31061FA37B1}"/>
              </a:ext>
            </a:extLst>
          </p:cNvPr>
          <p:cNvPicPr>
            <a:picLocks noChangeAspect="1"/>
          </p:cNvPicPr>
          <p:nvPr/>
        </p:nvPicPr>
        <p:blipFill>
          <a:blip r:embed="rId7"/>
          <a:stretch>
            <a:fillRect/>
          </a:stretch>
        </p:blipFill>
        <p:spPr>
          <a:xfrm>
            <a:off x="652146" y="2398103"/>
            <a:ext cx="11009376" cy="4358445"/>
          </a:xfrm>
          <a:prstGeom prst="rect">
            <a:avLst/>
          </a:prstGeom>
        </p:spPr>
      </p:pic>
    </p:spTree>
    <p:extLst>
      <p:ext uri="{BB962C8B-B14F-4D97-AF65-F5344CB8AC3E}">
        <p14:creationId xmlns:p14="http://schemas.microsoft.com/office/powerpoint/2010/main" val="969229651"/>
      </p:ext>
    </p:extLst>
  </p:cSld>
  <p:clrMapOvr>
    <a:masterClrMapping/>
  </p:clrMapOvr>
  <mc:AlternateContent xmlns:mc="http://schemas.openxmlformats.org/markup-compatibility/2006" xmlns:p14="http://schemas.microsoft.com/office/powerpoint/2010/main">
    <mc:Choice Requires="p14">
      <p:transition spd="slow" p14:dur="1250" advTm="30000">
        <p:wipe/>
      </p:transition>
    </mc:Choice>
    <mc:Fallback xmlns="">
      <p:transition spd="slow" advTm="30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t="25000"/>
          <a:stretch/>
        </p:blipFill>
        <p:spPr>
          <a:xfrm>
            <a:off x="20" y="10"/>
            <a:ext cx="12191980" cy="6857990"/>
          </a:xfrm>
          <a:prstGeom prst="rect">
            <a:avLst/>
          </a:prstGeom>
        </p:spPr>
      </p:pic>
      <p:pic>
        <p:nvPicPr>
          <p:cNvPr id="5"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25000"/>
          <a:stretch/>
        </p:blipFill>
        <p:spPr>
          <a:xfrm>
            <a:off x="0" y="-19556"/>
            <a:ext cx="12191980" cy="6857990"/>
          </a:xfrm>
          <a:prstGeom prst="rect">
            <a:avLst/>
          </a:prstGeom>
        </p:spPr>
      </p:pic>
      <p:pic>
        <p:nvPicPr>
          <p:cNvPr id="3" name="Picture 2"/>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9884229" y="4459897"/>
            <a:ext cx="2022496" cy="2017103"/>
          </a:xfrm>
          <a:prstGeom prst="rect">
            <a:avLst/>
          </a:prstGeom>
          <a:effectLst>
            <a:outerShdw blurRad="50800" dist="50800" dir="5400000" sx="93000" sy="93000" algn="ctr" rotWithShape="0">
              <a:srgbClr val="000000"/>
            </a:outerShdw>
          </a:effectLst>
        </p:spPr>
      </p:pic>
      <p:pic>
        <p:nvPicPr>
          <p:cNvPr id="7"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25000"/>
          <a:stretch/>
        </p:blipFill>
        <p:spPr>
          <a:xfrm>
            <a:off x="0" y="0"/>
            <a:ext cx="12191980" cy="6857990"/>
          </a:xfrm>
          <a:prstGeom prst="rect">
            <a:avLst/>
          </a:prstGeom>
        </p:spPr>
      </p:pic>
      <p:sp>
        <p:nvSpPr>
          <p:cNvPr id="2" name="TextBox 1"/>
          <p:cNvSpPr txBox="1"/>
          <p:nvPr/>
        </p:nvSpPr>
        <p:spPr>
          <a:xfrm>
            <a:off x="0" y="-19566"/>
            <a:ext cx="12192000" cy="425039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9600" dirty="0">
                <a:solidFill>
                  <a:srgbClr val="B48800"/>
                </a:solidFill>
                <a:latin typeface="Zapfino" charset="0"/>
                <a:ea typeface="Zapfino" charset="0"/>
                <a:cs typeface="Zapfino" charset="0"/>
              </a:rPr>
              <a:t>Welcome</a:t>
            </a:r>
          </a:p>
        </p:txBody>
      </p:sp>
      <p:sp>
        <p:nvSpPr>
          <p:cNvPr id="6" name="TextBox 5"/>
          <p:cNvSpPr txBox="1"/>
          <p:nvPr/>
        </p:nvSpPr>
        <p:spPr>
          <a:xfrm>
            <a:off x="3067947" y="5203839"/>
            <a:ext cx="6177774" cy="707886"/>
          </a:xfrm>
          <a:prstGeom prst="rect">
            <a:avLst/>
          </a:prstGeom>
          <a:noFill/>
        </p:spPr>
        <p:txBody>
          <a:bodyPr wrap="square" rtlCol="0">
            <a:spAutoFit/>
          </a:bodyPr>
          <a:lstStyle/>
          <a:p>
            <a:pPr algn="ctr"/>
            <a:r>
              <a:rPr lang="en-US" sz="4000" b="1" dirty="0">
                <a:solidFill>
                  <a:schemeClr val="bg1"/>
                </a:solidFill>
                <a:latin typeface="Avenir Book" charset="0"/>
                <a:ea typeface="Avenir Book" charset="0"/>
                <a:cs typeface="Avenir Book" charset="0"/>
              </a:rPr>
              <a:t>www.envisiontherapy.org</a:t>
            </a:r>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pic>
        <p:nvPicPr>
          <p:cNvPr id="11" name="Picture 10">
            <a:extLst>
              <a:ext uri="{FF2B5EF4-FFF2-40B4-BE49-F238E27FC236}">
                <a16:creationId xmlns:a16="http://schemas.microsoft.com/office/drawing/2014/main" id="{2D1172E2-28AE-4542-B5BA-E2324A5B45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6020" y="250827"/>
            <a:ext cx="10058400" cy="5766775"/>
          </a:xfrm>
          <a:prstGeom prst="rect">
            <a:avLst/>
          </a:prstGeom>
        </p:spPr>
      </p:pic>
    </p:spTree>
    <p:extLst>
      <p:ext uri="{BB962C8B-B14F-4D97-AF65-F5344CB8AC3E}">
        <p14:creationId xmlns:p14="http://schemas.microsoft.com/office/powerpoint/2010/main" val="2538520042"/>
      </p:ext>
    </p:extLst>
  </p:cSld>
  <p:clrMapOvr>
    <a:masterClrMapping/>
  </p:clrMapOvr>
  <mc:AlternateContent xmlns:mc="http://schemas.openxmlformats.org/markup-compatibility/2006" xmlns:p14="http://schemas.microsoft.com/office/powerpoint/2010/main">
    <mc:Choice Requires="p14">
      <p:transition spd="slow" p14:dur="1250" advTm="30000">
        <p:wipe/>
      </p:transition>
    </mc:Choice>
    <mc:Fallback xmlns="">
      <p:transition spd="slow" advTm="30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t="25000"/>
          <a:stretch/>
        </p:blipFill>
        <p:spPr>
          <a:xfrm>
            <a:off x="20" y="10"/>
            <a:ext cx="12191980" cy="6857990"/>
          </a:xfrm>
          <a:prstGeom prst="rect">
            <a:avLst/>
          </a:prstGeom>
        </p:spPr>
      </p:pic>
      <p:pic>
        <p:nvPicPr>
          <p:cNvPr id="5"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25000"/>
          <a:stretch/>
        </p:blipFill>
        <p:spPr>
          <a:xfrm>
            <a:off x="0" y="-19556"/>
            <a:ext cx="12191980" cy="6857990"/>
          </a:xfrm>
          <a:prstGeom prst="rect">
            <a:avLst/>
          </a:prstGeom>
        </p:spPr>
      </p:pic>
      <p:pic>
        <p:nvPicPr>
          <p:cNvPr id="3" name="Picture 2"/>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9884229" y="4459897"/>
            <a:ext cx="2022496" cy="2017103"/>
          </a:xfrm>
          <a:prstGeom prst="rect">
            <a:avLst/>
          </a:prstGeom>
          <a:effectLst>
            <a:outerShdw blurRad="50800" dist="50800" dir="5400000" sx="93000" sy="93000" algn="ctr" rotWithShape="0">
              <a:srgbClr val="000000"/>
            </a:outerShdw>
          </a:effectLst>
        </p:spPr>
      </p:pic>
      <p:pic>
        <p:nvPicPr>
          <p:cNvPr id="7"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25000"/>
          <a:stretch/>
        </p:blipFill>
        <p:spPr>
          <a:xfrm>
            <a:off x="0" y="0"/>
            <a:ext cx="12191980" cy="6857990"/>
          </a:xfrm>
          <a:prstGeom prst="rect">
            <a:avLst/>
          </a:prstGeom>
        </p:spPr>
      </p:pic>
      <p:sp>
        <p:nvSpPr>
          <p:cNvPr id="2" name="TextBox 1"/>
          <p:cNvSpPr txBox="1"/>
          <p:nvPr/>
        </p:nvSpPr>
        <p:spPr>
          <a:xfrm>
            <a:off x="0" y="-19566"/>
            <a:ext cx="12192000" cy="425039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9600" dirty="0">
                <a:solidFill>
                  <a:srgbClr val="B48800"/>
                </a:solidFill>
                <a:latin typeface="Zapfino" charset="0"/>
                <a:ea typeface="Zapfino" charset="0"/>
                <a:cs typeface="Zapfino" charset="0"/>
              </a:rPr>
              <a:t>Welcome</a:t>
            </a:r>
          </a:p>
        </p:txBody>
      </p:sp>
      <p:sp>
        <p:nvSpPr>
          <p:cNvPr id="6" name="TextBox 5"/>
          <p:cNvSpPr txBox="1"/>
          <p:nvPr/>
        </p:nvSpPr>
        <p:spPr>
          <a:xfrm>
            <a:off x="3067947" y="5203839"/>
            <a:ext cx="6177774" cy="707886"/>
          </a:xfrm>
          <a:prstGeom prst="rect">
            <a:avLst/>
          </a:prstGeom>
          <a:noFill/>
        </p:spPr>
        <p:txBody>
          <a:bodyPr wrap="square" rtlCol="0">
            <a:spAutoFit/>
          </a:bodyPr>
          <a:lstStyle/>
          <a:p>
            <a:pPr algn="ctr"/>
            <a:r>
              <a:rPr lang="en-US" sz="4000" b="1" dirty="0">
                <a:solidFill>
                  <a:schemeClr val="bg1"/>
                </a:solidFill>
                <a:latin typeface="Avenir Book" charset="0"/>
                <a:ea typeface="Avenir Book" charset="0"/>
                <a:cs typeface="Avenir Book" charset="0"/>
              </a:rPr>
              <a:t>www.envisiontherapy.org</a:t>
            </a:r>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pic>
        <p:nvPicPr>
          <p:cNvPr id="11" name="Picture 10">
            <a:extLst>
              <a:ext uri="{FF2B5EF4-FFF2-40B4-BE49-F238E27FC236}">
                <a16:creationId xmlns:a16="http://schemas.microsoft.com/office/drawing/2014/main" id="{782AD367-7747-4240-BE89-7C83343A20C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500" y="132839"/>
            <a:ext cx="10915650" cy="6705600"/>
          </a:xfrm>
          <a:prstGeom prst="rect">
            <a:avLst/>
          </a:prstGeom>
        </p:spPr>
      </p:pic>
    </p:spTree>
    <p:extLst>
      <p:ext uri="{BB962C8B-B14F-4D97-AF65-F5344CB8AC3E}">
        <p14:creationId xmlns:p14="http://schemas.microsoft.com/office/powerpoint/2010/main" val="2230056898"/>
      </p:ext>
    </p:extLst>
  </p:cSld>
  <p:clrMapOvr>
    <a:masterClrMapping/>
  </p:clrMapOvr>
  <mc:AlternateContent xmlns:mc="http://schemas.openxmlformats.org/markup-compatibility/2006" xmlns:p14="http://schemas.microsoft.com/office/powerpoint/2010/main">
    <mc:Choice Requires="p14">
      <p:transition spd="slow" p14:dur="1250" advTm="30000">
        <p:wipe/>
      </p:transition>
    </mc:Choice>
    <mc:Fallback xmlns="">
      <p:transition spd="slow" advTm="30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t="25000"/>
          <a:stretch/>
        </p:blipFill>
        <p:spPr>
          <a:xfrm>
            <a:off x="20" y="10"/>
            <a:ext cx="12191980" cy="6857990"/>
          </a:xfrm>
          <a:prstGeom prst="rect">
            <a:avLst/>
          </a:prstGeom>
        </p:spPr>
      </p:pic>
      <p:pic>
        <p:nvPicPr>
          <p:cNvPr id="5"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25000"/>
          <a:stretch/>
        </p:blipFill>
        <p:spPr>
          <a:xfrm>
            <a:off x="0" y="-19556"/>
            <a:ext cx="12191980" cy="6857990"/>
          </a:xfrm>
          <a:prstGeom prst="rect">
            <a:avLst/>
          </a:prstGeom>
        </p:spPr>
      </p:pic>
      <p:pic>
        <p:nvPicPr>
          <p:cNvPr id="3" name="Picture 2"/>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9884229" y="4459897"/>
            <a:ext cx="2022496" cy="2017103"/>
          </a:xfrm>
          <a:prstGeom prst="rect">
            <a:avLst/>
          </a:prstGeom>
          <a:effectLst>
            <a:outerShdw blurRad="50800" dist="50800" dir="5400000" sx="93000" sy="93000" algn="ctr" rotWithShape="0">
              <a:srgbClr val="000000"/>
            </a:outerShdw>
          </a:effectLst>
        </p:spPr>
      </p:pic>
      <p:pic>
        <p:nvPicPr>
          <p:cNvPr id="7"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25000"/>
          <a:stretch/>
        </p:blipFill>
        <p:spPr>
          <a:xfrm>
            <a:off x="-20" y="-9778"/>
            <a:ext cx="12191980" cy="6857990"/>
          </a:xfrm>
          <a:prstGeom prst="rect">
            <a:avLst/>
          </a:prstGeom>
        </p:spPr>
      </p:pic>
      <p:sp>
        <p:nvSpPr>
          <p:cNvPr id="2" name="TextBox 1"/>
          <p:cNvSpPr txBox="1"/>
          <p:nvPr/>
        </p:nvSpPr>
        <p:spPr>
          <a:xfrm>
            <a:off x="0" y="-19566"/>
            <a:ext cx="12192000" cy="121943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600" dirty="0">
                <a:solidFill>
                  <a:srgbClr val="B48800"/>
                </a:solidFill>
                <a:latin typeface="Zapfino" charset="0"/>
                <a:ea typeface="Zapfino" charset="0"/>
                <a:cs typeface="Zapfino" charset="0"/>
              </a:rPr>
              <a:t>Envision partners with K2 Adventures Foundation and The Healing Post to help Children in the Arizona foster care system</a:t>
            </a:r>
          </a:p>
        </p:txBody>
      </p:sp>
      <p:sp>
        <p:nvSpPr>
          <p:cNvPr id="6" name="TextBox 5"/>
          <p:cNvSpPr txBox="1"/>
          <p:nvPr/>
        </p:nvSpPr>
        <p:spPr>
          <a:xfrm>
            <a:off x="2549062" y="6150104"/>
            <a:ext cx="6663882" cy="707886"/>
          </a:xfrm>
          <a:prstGeom prst="rect">
            <a:avLst/>
          </a:prstGeom>
          <a:noFill/>
        </p:spPr>
        <p:txBody>
          <a:bodyPr wrap="square" rtlCol="0">
            <a:spAutoFit/>
          </a:bodyPr>
          <a:lstStyle/>
          <a:p>
            <a:pPr algn="ctr"/>
            <a:r>
              <a:rPr lang="en-US" sz="4000" b="1" dirty="0">
                <a:solidFill>
                  <a:schemeClr val="bg1"/>
                </a:solidFill>
                <a:latin typeface="Avenir Book" charset="0"/>
                <a:ea typeface="Avenir Book" charset="0"/>
                <a:cs typeface="Avenir Book" charset="0"/>
              </a:rPr>
              <a:t>www.envisiontherapy.org</a:t>
            </a:r>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pic>
        <p:nvPicPr>
          <p:cNvPr id="11" name="Picture 10">
            <a:extLst>
              <a:ext uri="{FF2B5EF4-FFF2-40B4-BE49-F238E27FC236}">
                <a16:creationId xmlns:a16="http://schemas.microsoft.com/office/drawing/2014/main" id="{2A42D08F-D564-40B6-896A-A2EEE2BD75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1928" y="1540240"/>
            <a:ext cx="6805534" cy="4556570"/>
          </a:xfrm>
          <a:prstGeom prst="rect">
            <a:avLst/>
          </a:prstGeom>
        </p:spPr>
      </p:pic>
    </p:spTree>
    <p:extLst>
      <p:ext uri="{BB962C8B-B14F-4D97-AF65-F5344CB8AC3E}">
        <p14:creationId xmlns:p14="http://schemas.microsoft.com/office/powerpoint/2010/main" val="4820687"/>
      </p:ext>
    </p:extLst>
  </p:cSld>
  <p:clrMapOvr>
    <a:masterClrMapping/>
  </p:clrMapOvr>
  <mc:AlternateContent xmlns:mc="http://schemas.openxmlformats.org/markup-compatibility/2006" xmlns:p14="http://schemas.microsoft.com/office/powerpoint/2010/main">
    <mc:Choice Requires="p14">
      <p:transition spd="slow" p14:dur="1250" advTm="30000">
        <p:wipe/>
      </p:transition>
    </mc:Choice>
    <mc:Fallback xmlns="">
      <p:transition spd="slow" advTm="30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t="25000"/>
          <a:stretch/>
        </p:blipFill>
        <p:spPr>
          <a:xfrm>
            <a:off x="20" y="10"/>
            <a:ext cx="12191980" cy="6857990"/>
          </a:xfrm>
          <a:prstGeom prst="rect">
            <a:avLst/>
          </a:prstGeom>
        </p:spPr>
      </p:pic>
      <p:pic>
        <p:nvPicPr>
          <p:cNvPr id="5"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25000"/>
          <a:stretch/>
        </p:blipFill>
        <p:spPr>
          <a:xfrm>
            <a:off x="0" y="-19556"/>
            <a:ext cx="12191980" cy="6857990"/>
          </a:xfrm>
          <a:prstGeom prst="rect">
            <a:avLst/>
          </a:prstGeom>
        </p:spPr>
      </p:pic>
      <p:pic>
        <p:nvPicPr>
          <p:cNvPr id="3" name="Picture 2"/>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9884229" y="4459897"/>
            <a:ext cx="2022496" cy="2017103"/>
          </a:xfrm>
          <a:prstGeom prst="rect">
            <a:avLst/>
          </a:prstGeom>
          <a:effectLst>
            <a:outerShdw blurRad="50800" dist="50800" dir="5400000" sx="93000" sy="93000" algn="ctr" rotWithShape="0">
              <a:srgbClr val="000000"/>
            </a:outerShdw>
          </a:effectLst>
        </p:spPr>
      </p:pic>
      <p:pic>
        <p:nvPicPr>
          <p:cNvPr id="7"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25000"/>
          <a:stretch/>
        </p:blipFill>
        <p:spPr>
          <a:xfrm>
            <a:off x="20" y="19566"/>
            <a:ext cx="12191980" cy="6857990"/>
          </a:xfrm>
          <a:prstGeom prst="rect">
            <a:avLst/>
          </a:prstGeom>
        </p:spPr>
      </p:pic>
      <p:sp>
        <p:nvSpPr>
          <p:cNvPr id="2" name="TextBox 1"/>
          <p:cNvSpPr txBox="1"/>
          <p:nvPr/>
        </p:nvSpPr>
        <p:spPr>
          <a:xfrm>
            <a:off x="0" y="-19566"/>
            <a:ext cx="12192000" cy="178298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600" dirty="0">
                <a:solidFill>
                  <a:srgbClr val="B48800"/>
                </a:solidFill>
                <a:latin typeface="Zapfino" charset="0"/>
                <a:ea typeface="Zapfino" charset="0"/>
                <a:cs typeface="Zapfino" charset="0"/>
              </a:rPr>
              <a:t>The Young Leaders program with Envision, The Healing Post and in friendship with Phoenix Children's Hospital Homeless Youth Outreach</a:t>
            </a:r>
          </a:p>
        </p:txBody>
      </p:sp>
      <p:sp>
        <p:nvSpPr>
          <p:cNvPr id="6" name="TextBox 5"/>
          <p:cNvSpPr txBox="1"/>
          <p:nvPr/>
        </p:nvSpPr>
        <p:spPr>
          <a:xfrm>
            <a:off x="3223118" y="6192567"/>
            <a:ext cx="6375856" cy="707886"/>
          </a:xfrm>
          <a:prstGeom prst="rect">
            <a:avLst/>
          </a:prstGeom>
          <a:noFill/>
        </p:spPr>
        <p:txBody>
          <a:bodyPr wrap="square" rtlCol="0">
            <a:spAutoFit/>
          </a:bodyPr>
          <a:lstStyle/>
          <a:p>
            <a:pPr algn="ctr"/>
            <a:r>
              <a:rPr lang="en-US" sz="4000" b="1" dirty="0">
                <a:solidFill>
                  <a:schemeClr val="bg1"/>
                </a:solidFill>
                <a:latin typeface="Avenir Book" charset="0"/>
                <a:ea typeface="Avenir Book" charset="0"/>
                <a:cs typeface="Avenir Book" charset="0"/>
              </a:rPr>
              <a:t>www.envisiontherapy.org</a:t>
            </a:r>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pic>
        <p:nvPicPr>
          <p:cNvPr id="12" name="Picture 11">
            <a:extLst>
              <a:ext uri="{FF2B5EF4-FFF2-40B4-BE49-F238E27FC236}">
                <a16:creationId xmlns:a16="http://schemas.microsoft.com/office/drawing/2014/main" id="{52762202-D287-414C-94C0-338542BBFAD9}"/>
              </a:ext>
            </a:extLst>
          </p:cNvPr>
          <p:cNvPicPr>
            <a:picLocks noChangeAspect="1"/>
          </p:cNvPicPr>
          <p:nvPr/>
        </p:nvPicPr>
        <p:blipFill>
          <a:blip r:embed="rId7"/>
          <a:stretch>
            <a:fillRect/>
          </a:stretch>
        </p:blipFill>
        <p:spPr>
          <a:xfrm>
            <a:off x="285275" y="1978702"/>
            <a:ext cx="11621450" cy="4213865"/>
          </a:xfrm>
          <a:prstGeom prst="rect">
            <a:avLst/>
          </a:prstGeom>
        </p:spPr>
      </p:pic>
    </p:spTree>
    <p:extLst>
      <p:ext uri="{BB962C8B-B14F-4D97-AF65-F5344CB8AC3E}">
        <p14:creationId xmlns:p14="http://schemas.microsoft.com/office/powerpoint/2010/main" val="1330850560"/>
      </p:ext>
    </p:extLst>
  </p:cSld>
  <p:clrMapOvr>
    <a:masterClrMapping/>
  </p:clrMapOvr>
  <mc:AlternateContent xmlns:mc="http://schemas.openxmlformats.org/markup-compatibility/2006" xmlns:p14="http://schemas.microsoft.com/office/powerpoint/2010/main">
    <mc:Choice Requires="p14">
      <p:transition spd="slow" p14:dur="1250" advTm="30000">
        <p:wipe/>
      </p:transition>
    </mc:Choice>
    <mc:Fallback xmlns="">
      <p:transition spd="slow" advTm="30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t="25000"/>
          <a:stretch/>
        </p:blipFill>
        <p:spPr>
          <a:xfrm>
            <a:off x="20" y="10"/>
            <a:ext cx="12191980" cy="6857990"/>
          </a:xfrm>
          <a:prstGeom prst="rect">
            <a:avLst/>
          </a:prstGeom>
        </p:spPr>
      </p:pic>
      <p:pic>
        <p:nvPicPr>
          <p:cNvPr id="5"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25000"/>
          <a:stretch/>
        </p:blipFill>
        <p:spPr>
          <a:xfrm>
            <a:off x="0" y="-19556"/>
            <a:ext cx="12191980" cy="6857990"/>
          </a:xfrm>
          <a:prstGeom prst="rect">
            <a:avLst/>
          </a:prstGeom>
        </p:spPr>
      </p:pic>
      <p:pic>
        <p:nvPicPr>
          <p:cNvPr id="3" name="Picture 2"/>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9884229" y="4459897"/>
            <a:ext cx="2022496" cy="2017103"/>
          </a:xfrm>
          <a:prstGeom prst="rect">
            <a:avLst/>
          </a:prstGeom>
          <a:effectLst>
            <a:outerShdw blurRad="50800" dist="50800" dir="5400000" sx="93000" sy="93000" algn="ctr" rotWithShape="0">
              <a:srgbClr val="000000"/>
            </a:outerShdw>
          </a:effectLst>
        </p:spPr>
      </p:pic>
      <p:pic>
        <p:nvPicPr>
          <p:cNvPr id="7"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25000"/>
          <a:stretch/>
        </p:blipFill>
        <p:spPr>
          <a:xfrm>
            <a:off x="0" y="0"/>
            <a:ext cx="12191980" cy="6857990"/>
          </a:xfrm>
          <a:prstGeom prst="rect">
            <a:avLst/>
          </a:prstGeom>
        </p:spPr>
      </p:pic>
      <p:sp>
        <p:nvSpPr>
          <p:cNvPr id="2" name="TextBox 1"/>
          <p:cNvSpPr txBox="1"/>
          <p:nvPr/>
        </p:nvSpPr>
        <p:spPr>
          <a:xfrm>
            <a:off x="0" y="-19566"/>
            <a:ext cx="12192000" cy="425039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9600" dirty="0">
                <a:solidFill>
                  <a:srgbClr val="B48800"/>
                </a:solidFill>
                <a:latin typeface="Zapfino" charset="0"/>
                <a:ea typeface="Zapfino" charset="0"/>
                <a:cs typeface="Zapfino" charset="0"/>
              </a:rPr>
              <a:t>Welcome</a:t>
            </a:r>
          </a:p>
        </p:txBody>
      </p:sp>
      <p:sp>
        <p:nvSpPr>
          <p:cNvPr id="6" name="TextBox 5"/>
          <p:cNvSpPr txBox="1"/>
          <p:nvPr/>
        </p:nvSpPr>
        <p:spPr>
          <a:xfrm>
            <a:off x="3067947" y="5203839"/>
            <a:ext cx="6177774" cy="707886"/>
          </a:xfrm>
          <a:prstGeom prst="rect">
            <a:avLst/>
          </a:prstGeom>
          <a:noFill/>
        </p:spPr>
        <p:txBody>
          <a:bodyPr wrap="square" rtlCol="0">
            <a:spAutoFit/>
          </a:bodyPr>
          <a:lstStyle/>
          <a:p>
            <a:pPr algn="ctr"/>
            <a:r>
              <a:rPr lang="en-US" sz="4000" b="1" dirty="0">
                <a:solidFill>
                  <a:schemeClr val="bg1"/>
                </a:solidFill>
                <a:latin typeface="Avenir Book" charset="0"/>
                <a:ea typeface="Avenir Book" charset="0"/>
                <a:cs typeface="Avenir Book" charset="0"/>
              </a:rPr>
              <a:t>www.envisiontherapy.org</a:t>
            </a:r>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pic>
        <p:nvPicPr>
          <p:cNvPr id="11" name="Picture 10">
            <a:extLst>
              <a:ext uri="{FF2B5EF4-FFF2-40B4-BE49-F238E27FC236}">
                <a16:creationId xmlns:a16="http://schemas.microsoft.com/office/drawing/2014/main" id="{21456824-50A4-4FE7-A3E3-4E6FE49A01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275" y="381000"/>
            <a:ext cx="11621449" cy="6324600"/>
          </a:xfrm>
          <a:prstGeom prst="rect">
            <a:avLst/>
          </a:prstGeom>
        </p:spPr>
      </p:pic>
    </p:spTree>
    <p:extLst>
      <p:ext uri="{BB962C8B-B14F-4D97-AF65-F5344CB8AC3E}">
        <p14:creationId xmlns:p14="http://schemas.microsoft.com/office/powerpoint/2010/main" val="2405226748"/>
      </p:ext>
    </p:extLst>
  </p:cSld>
  <p:clrMapOvr>
    <a:masterClrMapping/>
  </p:clrMapOvr>
  <mc:AlternateContent xmlns:mc="http://schemas.openxmlformats.org/markup-compatibility/2006" xmlns:p14="http://schemas.microsoft.com/office/powerpoint/2010/main">
    <mc:Choice Requires="p14">
      <p:transition spd="slow" p14:dur="1250" advTm="30000">
        <p:wipe/>
      </p:transition>
    </mc:Choice>
    <mc:Fallback xmlns="">
      <p:transition spd="slow" advTm="30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t="25000"/>
          <a:stretch/>
        </p:blipFill>
        <p:spPr>
          <a:xfrm>
            <a:off x="20" y="10"/>
            <a:ext cx="12191980" cy="6857990"/>
          </a:xfrm>
          <a:prstGeom prst="rect">
            <a:avLst/>
          </a:prstGeom>
        </p:spPr>
      </p:pic>
      <p:pic>
        <p:nvPicPr>
          <p:cNvPr id="5"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25000"/>
          <a:stretch/>
        </p:blipFill>
        <p:spPr>
          <a:xfrm>
            <a:off x="0" y="-19556"/>
            <a:ext cx="12191980" cy="6857990"/>
          </a:xfrm>
          <a:prstGeom prst="rect">
            <a:avLst/>
          </a:prstGeom>
        </p:spPr>
      </p:pic>
      <p:pic>
        <p:nvPicPr>
          <p:cNvPr id="3" name="Picture 2"/>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9884229" y="4459897"/>
            <a:ext cx="2022496" cy="2017103"/>
          </a:xfrm>
          <a:prstGeom prst="rect">
            <a:avLst/>
          </a:prstGeom>
          <a:effectLst>
            <a:outerShdw blurRad="50800" dist="50800" dir="5400000" sx="93000" sy="93000" algn="ctr" rotWithShape="0">
              <a:srgbClr val="000000"/>
            </a:outerShdw>
          </a:effectLst>
        </p:spPr>
      </p:pic>
      <p:pic>
        <p:nvPicPr>
          <p:cNvPr id="7"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25000"/>
          <a:stretch/>
        </p:blipFill>
        <p:spPr>
          <a:xfrm>
            <a:off x="0" y="0"/>
            <a:ext cx="12191980" cy="6857990"/>
          </a:xfrm>
          <a:prstGeom prst="rect">
            <a:avLst/>
          </a:prstGeom>
        </p:spPr>
      </p:pic>
      <p:sp>
        <p:nvSpPr>
          <p:cNvPr id="2" name="TextBox 1"/>
          <p:cNvSpPr txBox="1"/>
          <p:nvPr/>
        </p:nvSpPr>
        <p:spPr>
          <a:xfrm>
            <a:off x="0" y="-19566"/>
            <a:ext cx="12192000" cy="425039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9600" dirty="0">
                <a:solidFill>
                  <a:srgbClr val="B48800"/>
                </a:solidFill>
                <a:latin typeface="Zapfino" charset="0"/>
                <a:ea typeface="Zapfino" charset="0"/>
                <a:cs typeface="Zapfino" charset="0"/>
              </a:rPr>
              <a:t>Welcome</a:t>
            </a:r>
          </a:p>
        </p:txBody>
      </p:sp>
      <p:sp>
        <p:nvSpPr>
          <p:cNvPr id="6" name="TextBox 5"/>
          <p:cNvSpPr txBox="1"/>
          <p:nvPr/>
        </p:nvSpPr>
        <p:spPr>
          <a:xfrm>
            <a:off x="3067947" y="5203839"/>
            <a:ext cx="6177774" cy="707886"/>
          </a:xfrm>
          <a:prstGeom prst="rect">
            <a:avLst/>
          </a:prstGeom>
          <a:noFill/>
        </p:spPr>
        <p:txBody>
          <a:bodyPr wrap="square" rtlCol="0">
            <a:spAutoFit/>
          </a:bodyPr>
          <a:lstStyle/>
          <a:p>
            <a:pPr algn="ctr"/>
            <a:r>
              <a:rPr lang="en-US" sz="4000" b="1" dirty="0">
                <a:solidFill>
                  <a:schemeClr val="bg1"/>
                </a:solidFill>
                <a:latin typeface="Avenir Book" charset="0"/>
                <a:ea typeface="Avenir Book" charset="0"/>
                <a:cs typeface="Avenir Book" charset="0"/>
              </a:rPr>
              <a:t>www.envisiontherapy.org</a:t>
            </a:r>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pic>
        <p:nvPicPr>
          <p:cNvPr id="11" name="Picture 10">
            <a:extLst>
              <a:ext uri="{FF2B5EF4-FFF2-40B4-BE49-F238E27FC236}">
                <a16:creationId xmlns:a16="http://schemas.microsoft.com/office/drawing/2014/main" id="{E3E2E14F-C1BC-47F8-A6E8-770FCCE5FAF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4616" y="269822"/>
            <a:ext cx="11152682" cy="6435777"/>
          </a:xfrm>
          <a:prstGeom prst="rect">
            <a:avLst/>
          </a:prstGeom>
        </p:spPr>
      </p:pic>
    </p:spTree>
    <p:extLst>
      <p:ext uri="{BB962C8B-B14F-4D97-AF65-F5344CB8AC3E}">
        <p14:creationId xmlns:p14="http://schemas.microsoft.com/office/powerpoint/2010/main" val="3288187218"/>
      </p:ext>
    </p:extLst>
  </p:cSld>
  <p:clrMapOvr>
    <a:masterClrMapping/>
  </p:clrMapOvr>
  <mc:AlternateContent xmlns:mc="http://schemas.openxmlformats.org/markup-compatibility/2006" xmlns:p14="http://schemas.microsoft.com/office/powerpoint/2010/main">
    <mc:Choice Requires="p14">
      <p:transition spd="slow" p14:dur="1250" advTm="30000">
        <p:wipe/>
      </p:transition>
    </mc:Choice>
    <mc:Fallback xmlns="">
      <p:transition spd="slow" advTm="30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t="25000"/>
          <a:stretch/>
        </p:blipFill>
        <p:spPr>
          <a:xfrm>
            <a:off x="20" y="10"/>
            <a:ext cx="12191980" cy="6857990"/>
          </a:xfrm>
          <a:prstGeom prst="rect">
            <a:avLst/>
          </a:prstGeom>
        </p:spPr>
      </p:pic>
      <p:pic>
        <p:nvPicPr>
          <p:cNvPr id="5"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25000"/>
          <a:stretch/>
        </p:blipFill>
        <p:spPr>
          <a:xfrm>
            <a:off x="0" y="-19556"/>
            <a:ext cx="12191980" cy="6857990"/>
          </a:xfrm>
          <a:prstGeom prst="rect">
            <a:avLst/>
          </a:prstGeom>
        </p:spPr>
      </p:pic>
      <p:pic>
        <p:nvPicPr>
          <p:cNvPr id="3" name="Picture 2"/>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9884229" y="4459897"/>
            <a:ext cx="2022496" cy="2017103"/>
          </a:xfrm>
          <a:prstGeom prst="rect">
            <a:avLst/>
          </a:prstGeom>
          <a:effectLst>
            <a:outerShdw blurRad="50800" dist="50800" dir="5400000" sx="93000" sy="93000" algn="ctr" rotWithShape="0">
              <a:srgbClr val="000000"/>
            </a:outerShdw>
          </a:effectLst>
        </p:spPr>
      </p:pic>
      <p:pic>
        <p:nvPicPr>
          <p:cNvPr id="7"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25000"/>
          <a:stretch/>
        </p:blipFill>
        <p:spPr>
          <a:xfrm>
            <a:off x="0" y="0"/>
            <a:ext cx="12191980" cy="6857990"/>
          </a:xfrm>
          <a:prstGeom prst="rect">
            <a:avLst/>
          </a:prstGeom>
        </p:spPr>
      </p:pic>
      <p:sp>
        <p:nvSpPr>
          <p:cNvPr id="2" name="TextBox 1"/>
          <p:cNvSpPr txBox="1"/>
          <p:nvPr/>
        </p:nvSpPr>
        <p:spPr>
          <a:xfrm>
            <a:off x="0" y="-19566"/>
            <a:ext cx="12192000" cy="582159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9600" dirty="0">
                <a:solidFill>
                  <a:srgbClr val="B48800"/>
                </a:solidFill>
                <a:latin typeface="Zapfino" charset="0"/>
                <a:ea typeface="Zapfino" charset="0"/>
                <a:cs typeface="Zapfino" charset="0"/>
              </a:rPr>
              <a:t>Sharing the Trails</a:t>
            </a:r>
          </a:p>
          <a:p>
            <a:pPr algn="ctr"/>
            <a:r>
              <a:rPr lang="en-US" sz="5400" dirty="0">
                <a:solidFill>
                  <a:srgbClr val="B48800"/>
                </a:solidFill>
                <a:latin typeface="Zapfino" charset="0"/>
                <a:ea typeface="Zapfino" charset="0"/>
                <a:cs typeface="Zapfino" charset="0"/>
              </a:rPr>
              <a:t>Creating and supporting programs that support individuals with special needs</a:t>
            </a:r>
          </a:p>
          <a:p>
            <a:pPr algn="ctr"/>
            <a:r>
              <a:rPr lang="en-US" sz="5400" b="1" dirty="0">
                <a:solidFill>
                  <a:srgbClr val="B48800"/>
                </a:solidFill>
                <a:latin typeface="Zapfino" charset="0"/>
                <a:ea typeface="Zapfino" charset="0"/>
                <a:cs typeface="Zapfino" charset="0"/>
              </a:rPr>
              <a:t>With special guest</a:t>
            </a:r>
          </a:p>
          <a:p>
            <a:pPr algn="ctr"/>
            <a:r>
              <a:rPr lang="en-US" sz="5400" b="1" dirty="0">
                <a:solidFill>
                  <a:srgbClr val="B48800"/>
                </a:solidFill>
                <a:latin typeface="Zapfino" charset="0"/>
                <a:ea typeface="Zapfino" charset="0"/>
                <a:cs typeface="Zapfino" charset="0"/>
              </a:rPr>
              <a:t>Temple Grandin</a:t>
            </a:r>
          </a:p>
          <a:p>
            <a:pPr algn="ctr"/>
            <a:endParaRPr lang="en-US" sz="5400" b="1" dirty="0">
              <a:solidFill>
                <a:srgbClr val="B48800"/>
              </a:solidFill>
              <a:latin typeface="Zapfino" charset="0"/>
              <a:ea typeface="Zapfino" charset="0"/>
              <a:cs typeface="Zapfino" charset="0"/>
            </a:endParaRPr>
          </a:p>
        </p:txBody>
      </p:sp>
      <p:sp>
        <p:nvSpPr>
          <p:cNvPr id="6" name="TextBox 5"/>
          <p:cNvSpPr txBox="1"/>
          <p:nvPr/>
        </p:nvSpPr>
        <p:spPr>
          <a:xfrm>
            <a:off x="3067947" y="5769114"/>
            <a:ext cx="6177774" cy="707886"/>
          </a:xfrm>
          <a:prstGeom prst="rect">
            <a:avLst/>
          </a:prstGeom>
          <a:noFill/>
        </p:spPr>
        <p:txBody>
          <a:bodyPr wrap="square" rtlCol="0">
            <a:spAutoFit/>
          </a:bodyPr>
          <a:lstStyle/>
          <a:p>
            <a:pPr algn="ctr"/>
            <a:r>
              <a:rPr lang="en-US" sz="4000" b="1" dirty="0">
                <a:solidFill>
                  <a:schemeClr val="bg1"/>
                </a:solidFill>
                <a:latin typeface="Avenir Book" charset="0"/>
                <a:ea typeface="Avenir Book" charset="0"/>
                <a:cs typeface="Avenir Book" charset="0"/>
              </a:rPr>
              <a:t>www.envisiontherapy.org</a:t>
            </a:r>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66553053"/>
      </p:ext>
    </p:extLst>
  </p:cSld>
  <p:clrMapOvr>
    <a:masterClrMapping/>
  </p:clrMapOvr>
  <mc:AlternateContent xmlns:mc="http://schemas.openxmlformats.org/markup-compatibility/2006" xmlns:p14="http://schemas.microsoft.com/office/powerpoint/2010/main">
    <mc:Choice Requires="p14">
      <p:transition spd="slow" p14:dur="1250" advTm="30000">
        <p:wipe/>
      </p:transition>
    </mc:Choice>
    <mc:Fallback xmlns="">
      <p:transition spd="slow" advTm="30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t="25000"/>
          <a:stretch/>
        </p:blipFill>
        <p:spPr>
          <a:xfrm>
            <a:off x="20" y="10"/>
            <a:ext cx="12191980" cy="6857990"/>
          </a:xfrm>
          <a:prstGeom prst="rect">
            <a:avLst/>
          </a:prstGeom>
        </p:spPr>
      </p:pic>
      <p:pic>
        <p:nvPicPr>
          <p:cNvPr id="5"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25000"/>
          <a:stretch/>
        </p:blipFill>
        <p:spPr>
          <a:xfrm>
            <a:off x="0" y="-19556"/>
            <a:ext cx="12191980" cy="6857990"/>
          </a:xfrm>
          <a:prstGeom prst="rect">
            <a:avLst/>
          </a:prstGeom>
        </p:spPr>
      </p:pic>
      <p:pic>
        <p:nvPicPr>
          <p:cNvPr id="3" name="Picture 2"/>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9884229" y="4459897"/>
            <a:ext cx="2022496" cy="2017103"/>
          </a:xfrm>
          <a:prstGeom prst="rect">
            <a:avLst/>
          </a:prstGeom>
          <a:effectLst>
            <a:outerShdw blurRad="50800" dist="50800" dir="5400000" sx="93000" sy="93000" algn="ctr" rotWithShape="0">
              <a:srgbClr val="000000"/>
            </a:outerShdw>
          </a:effectLst>
        </p:spPr>
      </p:pic>
      <p:pic>
        <p:nvPicPr>
          <p:cNvPr id="7"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25000"/>
          <a:stretch/>
        </p:blipFill>
        <p:spPr>
          <a:xfrm>
            <a:off x="0" y="0"/>
            <a:ext cx="12191980" cy="6857990"/>
          </a:xfrm>
          <a:prstGeom prst="rect">
            <a:avLst/>
          </a:prstGeom>
        </p:spPr>
      </p:pic>
      <p:sp>
        <p:nvSpPr>
          <p:cNvPr id="2" name="TextBox 1"/>
          <p:cNvSpPr txBox="1"/>
          <p:nvPr/>
        </p:nvSpPr>
        <p:spPr>
          <a:xfrm>
            <a:off x="0" y="-19566"/>
            <a:ext cx="12192000" cy="425039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9600" dirty="0">
                <a:solidFill>
                  <a:srgbClr val="B48800"/>
                </a:solidFill>
                <a:latin typeface="Zapfino" charset="0"/>
                <a:ea typeface="Zapfino" charset="0"/>
                <a:cs typeface="Zapfino" charset="0"/>
              </a:rPr>
              <a:t>Welcome</a:t>
            </a:r>
          </a:p>
        </p:txBody>
      </p:sp>
      <p:sp>
        <p:nvSpPr>
          <p:cNvPr id="6" name="TextBox 5"/>
          <p:cNvSpPr txBox="1"/>
          <p:nvPr/>
        </p:nvSpPr>
        <p:spPr>
          <a:xfrm>
            <a:off x="3067947" y="5203839"/>
            <a:ext cx="6177774" cy="707886"/>
          </a:xfrm>
          <a:prstGeom prst="rect">
            <a:avLst/>
          </a:prstGeom>
          <a:noFill/>
        </p:spPr>
        <p:txBody>
          <a:bodyPr wrap="square" rtlCol="0">
            <a:spAutoFit/>
          </a:bodyPr>
          <a:lstStyle/>
          <a:p>
            <a:pPr algn="ctr"/>
            <a:r>
              <a:rPr lang="en-US" sz="4000" b="1" dirty="0">
                <a:solidFill>
                  <a:schemeClr val="bg1"/>
                </a:solidFill>
                <a:latin typeface="Avenir Book" charset="0"/>
                <a:ea typeface="Avenir Book" charset="0"/>
                <a:cs typeface="Avenir Book" charset="0"/>
              </a:rPr>
              <a:t>www.envisiontherapy.org</a:t>
            </a:r>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pic>
        <p:nvPicPr>
          <p:cNvPr id="11" name="Picture 10">
            <a:extLst>
              <a:ext uri="{FF2B5EF4-FFF2-40B4-BE49-F238E27FC236}">
                <a16:creationId xmlns:a16="http://schemas.microsoft.com/office/drawing/2014/main" id="{BB5A99D6-BF7C-432D-BBC0-3585D37E72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275" y="381000"/>
            <a:ext cx="11621449" cy="6096000"/>
          </a:xfrm>
          <a:prstGeom prst="rect">
            <a:avLst/>
          </a:prstGeom>
        </p:spPr>
      </p:pic>
    </p:spTree>
    <p:extLst>
      <p:ext uri="{BB962C8B-B14F-4D97-AF65-F5344CB8AC3E}">
        <p14:creationId xmlns:p14="http://schemas.microsoft.com/office/powerpoint/2010/main" val="2733778133"/>
      </p:ext>
    </p:extLst>
  </p:cSld>
  <p:clrMapOvr>
    <a:masterClrMapping/>
  </p:clrMapOvr>
  <mc:AlternateContent xmlns:mc="http://schemas.openxmlformats.org/markup-compatibility/2006" xmlns:p14="http://schemas.microsoft.com/office/powerpoint/2010/main">
    <mc:Choice Requires="p14">
      <p:transition spd="slow" p14:dur="1250" advTm="30000">
        <p:wipe/>
      </p:transition>
    </mc:Choice>
    <mc:Fallback xmlns="">
      <p:transition spd="slow" advTm="30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t="25000"/>
          <a:stretch/>
        </p:blipFill>
        <p:spPr>
          <a:xfrm>
            <a:off x="20" y="10"/>
            <a:ext cx="12191980" cy="6857990"/>
          </a:xfrm>
          <a:prstGeom prst="rect">
            <a:avLst/>
          </a:prstGeom>
        </p:spPr>
      </p:pic>
      <p:pic>
        <p:nvPicPr>
          <p:cNvPr id="5"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25000"/>
          <a:stretch/>
        </p:blipFill>
        <p:spPr>
          <a:xfrm>
            <a:off x="0" y="-19556"/>
            <a:ext cx="12191980" cy="6857990"/>
          </a:xfrm>
          <a:prstGeom prst="rect">
            <a:avLst/>
          </a:prstGeom>
        </p:spPr>
      </p:pic>
      <p:pic>
        <p:nvPicPr>
          <p:cNvPr id="3" name="Picture 2"/>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9884229" y="4459897"/>
            <a:ext cx="2022496" cy="2017103"/>
          </a:xfrm>
          <a:prstGeom prst="rect">
            <a:avLst/>
          </a:prstGeom>
          <a:effectLst>
            <a:outerShdw blurRad="50800" dist="50800" dir="5400000" sx="93000" sy="93000" algn="ctr" rotWithShape="0">
              <a:srgbClr val="000000"/>
            </a:outerShdw>
          </a:effectLst>
        </p:spPr>
      </p:pic>
      <p:pic>
        <p:nvPicPr>
          <p:cNvPr id="7"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25000"/>
          <a:stretch/>
        </p:blipFill>
        <p:spPr>
          <a:xfrm>
            <a:off x="0" y="0"/>
            <a:ext cx="12191980" cy="6857990"/>
          </a:xfrm>
          <a:prstGeom prst="rect">
            <a:avLst/>
          </a:prstGeom>
        </p:spPr>
      </p:pic>
      <p:sp>
        <p:nvSpPr>
          <p:cNvPr id="2" name="TextBox 1"/>
          <p:cNvSpPr txBox="1"/>
          <p:nvPr/>
        </p:nvSpPr>
        <p:spPr>
          <a:xfrm>
            <a:off x="0" y="-19566"/>
            <a:ext cx="12192000" cy="425039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9600" dirty="0">
                <a:solidFill>
                  <a:srgbClr val="B48800"/>
                </a:solidFill>
                <a:latin typeface="Zapfino" charset="0"/>
                <a:ea typeface="Zapfino" charset="0"/>
                <a:cs typeface="Zapfino" charset="0"/>
              </a:rPr>
              <a:t>Welcome</a:t>
            </a:r>
          </a:p>
        </p:txBody>
      </p:sp>
      <p:sp>
        <p:nvSpPr>
          <p:cNvPr id="6" name="TextBox 5"/>
          <p:cNvSpPr txBox="1"/>
          <p:nvPr/>
        </p:nvSpPr>
        <p:spPr>
          <a:xfrm>
            <a:off x="3067947" y="5203839"/>
            <a:ext cx="6177774" cy="707886"/>
          </a:xfrm>
          <a:prstGeom prst="rect">
            <a:avLst/>
          </a:prstGeom>
          <a:noFill/>
        </p:spPr>
        <p:txBody>
          <a:bodyPr wrap="square" rtlCol="0">
            <a:spAutoFit/>
          </a:bodyPr>
          <a:lstStyle/>
          <a:p>
            <a:pPr algn="ctr"/>
            <a:r>
              <a:rPr lang="en-US" sz="4000" b="1" dirty="0">
                <a:solidFill>
                  <a:schemeClr val="bg1"/>
                </a:solidFill>
                <a:latin typeface="Avenir Book" charset="0"/>
                <a:ea typeface="Avenir Book" charset="0"/>
                <a:cs typeface="Avenir Book" charset="0"/>
              </a:rPr>
              <a:t>www.envisiontherapy.org</a:t>
            </a:r>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pic>
        <p:nvPicPr>
          <p:cNvPr id="11" name="Picture 10">
            <a:extLst>
              <a:ext uri="{FF2B5EF4-FFF2-40B4-BE49-F238E27FC236}">
                <a16:creationId xmlns:a16="http://schemas.microsoft.com/office/drawing/2014/main" id="{ACDB8091-8CA6-4E72-90FD-5415A514ED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275" y="149902"/>
            <a:ext cx="11754325" cy="6555698"/>
          </a:xfrm>
          <a:prstGeom prst="rect">
            <a:avLst/>
          </a:prstGeom>
        </p:spPr>
      </p:pic>
    </p:spTree>
    <p:extLst>
      <p:ext uri="{BB962C8B-B14F-4D97-AF65-F5344CB8AC3E}">
        <p14:creationId xmlns:p14="http://schemas.microsoft.com/office/powerpoint/2010/main" val="1179626977"/>
      </p:ext>
    </p:extLst>
  </p:cSld>
  <p:clrMapOvr>
    <a:masterClrMapping/>
  </p:clrMapOvr>
  <mc:AlternateContent xmlns:mc="http://schemas.openxmlformats.org/markup-compatibility/2006" xmlns:p14="http://schemas.microsoft.com/office/powerpoint/2010/main">
    <mc:Choice Requires="p14">
      <p:transition spd="slow" p14:dur="1250" advTm="30000">
        <p:wipe/>
      </p:transition>
    </mc:Choice>
    <mc:Fallback xmlns="">
      <p:transition spd="slow" advTm="30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t="25000"/>
          <a:stretch/>
        </p:blipFill>
        <p:spPr>
          <a:xfrm>
            <a:off x="20" y="10"/>
            <a:ext cx="12191980" cy="6857990"/>
          </a:xfrm>
          <a:prstGeom prst="rect">
            <a:avLst/>
          </a:prstGeom>
        </p:spPr>
      </p:pic>
      <p:pic>
        <p:nvPicPr>
          <p:cNvPr id="5"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25000"/>
          <a:stretch/>
        </p:blipFill>
        <p:spPr>
          <a:xfrm>
            <a:off x="0" y="-19556"/>
            <a:ext cx="12191980" cy="6857990"/>
          </a:xfrm>
          <a:prstGeom prst="rect">
            <a:avLst/>
          </a:prstGeom>
        </p:spPr>
      </p:pic>
      <p:pic>
        <p:nvPicPr>
          <p:cNvPr id="3" name="Picture 2"/>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9884229" y="4459897"/>
            <a:ext cx="2022496" cy="2017103"/>
          </a:xfrm>
          <a:prstGeom prst="rect">
            <a:avLst/>
          </a:prstGeom>
          <a:effectLst>
            <a:outerShdw blurRad="50800" dist="50800" dir="5400000" sx="93000" sy="93000" algn="ctr" rotWithShape="0">
              <a:srgbClr val="000000"/>
            </a:outerShdw>
          </a:effectLst>
        </p:spPr>
      </p:pic>
      <p:pic>
        <p:nvPicPr>
          <p:cNvPr id="7"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25000"/>
          <a:stretch/>
        </p:blipFill>
        <p:spPr>
          <a:xfrm>
            <a:off x="0" y="0"/>
            <a:ext cx="12191980" cy="6857990"/>
          </a:xfrm>
          <a:prstGeom prst="rect">
            <a:avLst/>
          </a:prstGeom>
        </p:spPr>
      </p:pic>
      <p:sp>
        <p:nvSpPr>
          <p:cNvPr id="2" name="TextBox 1"/>
          <p:cNvSpPr txBox="1"/>
          <p:nvPr/>
        </p:nvSpPr>
        <p:spPr>
          <a:xfrm>
            <a:off x="0" y="-19566"/>
            <a:ext cx="12192000" cy="159511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9600" dirty="0">
                <a:solidFill>
                  <a:srgbClr val="B48800"/>
                </a:solidFill>
                <a:latin typeface="Zapfino" charset="0"/>
                <a:ea typeface="Zapfino" charset="0"/>
                <a:cs typeface="Zapfino" charset="0"/>
              </a:rPr>
              <a:t>Thank You</a:t>
            </a:r>
          </a:p>
        </p:txBody>
      </p:sp>
      <p:sp>
        <p:nvSpPr>
          <p:cNvPr id="6" name="TextBox 5"/>
          <p:cNvSpPr txBox="1"/>
          <p:nvPr/>
        </p:nvSpPr>
        <p:spPr>
          <a:xfrm>
            <a:off x="3067947" y="5203839"/>
            <a:ext cx="6177774" cy="707886"/>
          </a:xfrm>
          <a:prstGeom prst="rect">
            <a:avLst/>
          </a:prstGeom>
          <a:noFill/>
        </p:spPr>
        <p:txBody>
          <a:bodyPr wrap="square" rtlCol="0">
            <a:spAutoFit/>
          </a:bodyPr>
          <a:lstStyle/>
          <a:p>
            <a:pPr algn="ctr"/>
            <a:r>
              <a:rPr lang="en-US" sz="4000" b="1" dirty="0">
                <a:solidFill>
                  <a:schemeClr val="bg1"/>
                </a:solidFill>
                <a:latin typeface="Avenir Book" charset="0"/>
                <a:ea typeface="Avenir Book" charset="0"/>
                <a:cs typeface="Avenir Book" charset="0"/>
              </a:rPr>
              <a:t>www.envisiontherapy.org</a:t>
            </a:r>
          </a:p>
        </p:txBody>
      </p:sp>
      <p:pic>
        <p:nvPicPr>
          <p:cNvPr id="10" name="Picture 9"/>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3942413" y="1364105"/>
            <a:ext cx="4542019" cy="3839734"/>
          </a:xfrm>
          <a:prstGeom prst="rect">
            <a:avLst/>
          </a:prstGeom>
          <a:effectLst>
            <a:outerShdw blurRad="50800" dist="50800" dir="5400000" sx="93000" sy="93000" algn="ctr" rotWithShape="0">
              <a:srgbClr val="000000"/>
            </a:outerShdw>
          </a:effectLst>
        </p:spPr>
      </p:pic>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38205361"/>
      </p:ext>
    </p:extLst>
  </p:cSld>
  <p:clrMapOvr>
    <a:masterClrMapping/>
  </p:clrMapOvr>
  <mc:AlternateContent xmlns:mc="http://schemas.openxmlformats.org/markup-compatibility/2006" xmlns:p14="http://schemas.microsoft.com/office/powerpoint/2010/main">
    <mc:Choice Requires="p14">
      <p:transition spd="slow" p14:dur="1250" advTm="30000">
        <p:wipe/>
      </p:transition>
    </mc:Choice>
    <mc:Fallback xmlns="">
      <p:transition spd="slow" advTm="30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6E4AB-00FB-4E7E-9402-989192BB5164}"/>
              </a:ext>
            </a:extLst>
          </p:cNvPr>
          <p:cNvSpPr>
            <a:spLocks noGrp="1"/>
          </p:cNvSpPr>
          <p:nvPr>
            <p:ph type="title"/>
          </p:nvPr>
        </p:nvSpPr>
        <p:spPr/>
        <p:txBody>
          <a:bodyPr>
            <a:normAutofit/>
          </a:bodyPr>
          <a:lstStyle/>
          <a:p>
            <a:pPr>
              <a:defRPr/>
            </a:pPr>
            <a:r>
              <a:rPr lang="en-US" sz="3100" dirty="0">
                <a:solidFill>
                  <a:srgbClr val="002060"/>
                </a:solidFill>
              </a:rPr>
              <a:t>EAAT can help a variety of people in a variety of ways.</a:t>
            </a:r>
            <a:r>
              <a:rPr lang="en-US" sz="3100" dirty="0"/>
              <a:t> </a:t>
            </a:r>
            <a:br>
              <a:rPr lang="en-US" dirty="0"/>
            </a:br>
            <a:endParaRPr lang="en-US" dirty="0"/>
          </a:p>
        </p:txBody>
      </p:sp>
      <p:sp>
        <p:nvSpPr>
          <p:cNvPr id="14339" name="Content Placeholder 2">
            <a:extLst>
              <a:ext uri="{FF2B5EF4-FFF2-40B4-BE49-F238E27FC236}">
                <a16:creationId xmlns:a16="http://schemas.microsoft.com/office/drawing/2014/main" id="{AE012E90-97B9-4E7F-9762-DBA78E3A6FC5}"/>
              </a:ext>
            </a:extLst>
          </p:cNvPr>
          <p:cNvSpPr>
            <a:spLocks noGrp="1"/>
          </p:cNvSpPr>
          <p:nvPr>
            <p:ph idx="1"/>
          </p:nvPr>
        </p:nvSpPr>
        <p:spPr/>
        <p:txBody>
          <a:bodyPr/>
          <a:lstStyle/>
          <a:p>
            <a:pPr algn="ctr"/>
            <a:r>
              <a:rPr lang="en-US" altLang="en-US" dirty="0">
                <a:solidFill>
                  <a:srgbClr val="002060"/>
                </a:solidFill>
              </a:rPr>
              <a:t>There is no “one size fits all”</a:t>
            </a:r>
          </a:p>
          <a:p>
            <a:r>
              <a:rPr lang="en-US" altLang="en-US" dirty="0">
                <a:solidFill>
                  <a:srgbClr val="002060"/>
                </a:solidFill>
              </a:rPr>
              <a:t>Therapeutic riding for cognitive and physical disabilities</a:t>
            </a:r>
          </a:p>
          <a:p>
            <a:r>
              <a:rPr lang="en-US" altLang="en-US" dirty="0">
                <a:solidFill>
                  <a:srgbClr val="002060"/>
                </a:solidFill>
              </a:rPr>
              <a:t>Equine assisted therapy– a licensed therapist</a:t>
            </a:r>
          </a:p>
          <a:p>
            <a:r>
              <a:rPr lang="en-US" altLang="en-US" dirty="0">
                <a:solidFill>
                  <a:srgbClr val="002060"/>
                </a:solidFill>
              </a:rPr>
              <a:t>Equine assisted learning or “activities” includes education and coaching </a:t>
            </a:r>
          </a:p>
          <a:p>
            <a:pPr algn="ctr"/>
            <a:r>
              <a:rPr lang="en-US" altLang="en-US" dirty="0">
                <a:solidFill>
                  <a:srgbClr val="002060"/>
                </a:solidFill>
              </a:rPr>
              <a:t> Certifying organizations</a:t>
            </a:r>
          </a:p>
          <a:p>
            <a:r>
              <a:rPr lang="en-US" altLang="en-US" sz="1400" dirty="0">
                <a:solidFill>
                  <a:srgbClr val="002060"/>
                </a:solidFill>
              </a:rPr>
              <a:t>PATH       Professional Association of Therapeutic Horsemanship               </a:t>
            </a:r>
            <a:r>
              <a:rPr lang="en-US" altLang="en-US" sz="1400" dirty="0">
                <a:solidFill>
                  <a:srgbClr val="002060"/>
                </a:solidFill>
                <a:hlinkClick r:id="rId2"/>
              </a:rPr>
              <a:t>http://www.pathintl.org/</a:t>
            </a:r>
            <a:endParaRPr lang="en-US" altLang="en-US" sz="1400" dirty="0">
              <a:solidFill>
                <a:srgbClr val="002060"/>
              </a:solidFill>
            </a:endParaRPr>
          </a:p>
          <a:p>
            <a:r>
              <a:rPr lang="en-US" altLang="en-US" sz="1400" dirty="0">
                <a:solidFill>
                  <a:srgbClr val="002060"/>
                </a:solidFill>
              </a:rPr>
              <a:t>EAGALA      Equine Assisted Growth and Learning Association                    </a:t>
            </a:r>
            <a:r>
              <a:rPr lang="en-US" altLang="en-US" sz="1400" dirty="0">
                <a:solidFill>
                  <a:srgbClr val="002060"/>
                </a:solidFill>
                <a:hlinkClick r:id="rId3"/>
              </a:rPr>
              <a:t>http://www.eagala.org/</a:t>
            </a:r>
            <a:endParaRPr lang="en-US" altLang="en-US" sz="1400" dirty="0">
              <a:solidFill>
                <a:srgbClr val="002060"/>
              </a:solidFill>
            </a:endParaRPr>
          </a:p>
          <a:p>
            <a:r>
              <a:rPr lang="en-US" altLang="en-US" sz="1400" dirty="0">
                <a:solidFill>
                  <a:srgbClr val="002060"/>
                </a:solidFill>
              </a:rPr>
              <a:t>Others</a:t>
            </a:r>
          </a:p>
          <a:p>
            <a:endParaRPr lang="en-US" alt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9A167-87E1-4076-A2F3-4296B4F667FB}"/>
              </a:ext>
            </a:extLst>
          </p:cNvPr>
          <p:cNvSpPr>
            <a:spLocks noGrp="1"/>
          </p:cNvSpPr>
          <p:nvPr>
            <p:ph type="title"/>
          </p:nvPr>
        </p:nvSpPr>
        <p:spPr/>
        <p:txBody>
          <a:bodyPr/>
          <a:lstStyle/>
          <a:p>
            <a:pPr>
              <a:defRPr/>
            </a:pPr>
            <a:r>
              <a:rPr lang="en-US" dirty="0">
                <a:solidFill>
                  <a:srgbClr val="002060"/>
                </a:solidFill>
              </a:rPr>
              <a:t>A few resources from </a:t>
            </a:r>
            <a:br>
              <a:rPr lang="en-US" dirty="0">
                <a:solidFill>
                  <a:srgbClr val="002060"/>
                </a:solidFill>
              </a:rPr>
            </a:br>
            <a:r>
              <a:rPr lang="en-US" dirty="0">
                <a:solidFill>
                  <a:srgbClr val="002060"/>
                </a:solidFill>
              </a:rPr>
              <a:t>Temple Grandin</a:t>
            </a:r>
          </a:p>
        </p:txBody>
      </p:sp>
      <p:pic>
        <p:nvPicPr>
          <p:cNvPr id="28" name="Content Placeholder 27">
            <a:extLst>
              <a:ext uri="{FF2B5EF4-FFF2-40B4-BE49-F238E27FC236}">
                <a16:creationId xmlns:a16="http://schemas.microsoft.com/office/drawing/2014/main" id="{70202321-5C07-4B48-AE8D-5662338D84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9057" y="2793319"/>
            <a:ext cx="2076450" cy="2076450"/>
          </a:xfrm>
        </p:spPr>
      </p:pic>
      <p:pic>
        <p:nvPicPr>
          <p:cNvPr id="30" name="Picture 29">
            <a:extLst>
              <a:ext uri="{FF2B5EF4-FFF2-40B4-BE49-F238E27FC236}">
                <a16:creationId xmlns:a16="http://schemas.microsoft.com/office/drawing/2014/main" id="{B096E42B-FD95-4C72-BF88-9E8EF85BA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6467" y="2774043"/>
            <a:ext cx="2076450" cy="2076450"/>
          </a:xfrm>
          <a:prstGeom prst="rect">
            <a:avLst/>
          </a:prstGeom>
        </p:spPr>
      </p:pic>
      <p:pic>
        <p:nvPicPr>
          <p:cNvPr id="15360" name="Picture 15359">
            <a:extLst>
              <a:ext uri="{FF2B5EF4-FFF2-40B4-BE49-F238E27FC236}">
                <a16:creationId xmlns:a16="http://schemas.microsoft.com/office/drawing/2014/main" id="{2A67E211-B551-4AE2-B1A9-7BF8666B0C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8388" y="2749550"/>
            <a:ext cx="2076450" cy="2076450"/>
          </a:xfrm>
          <a:prstGeom prst="rect">
            <a:avLst/>
          </a:prstGeom>
        </p:spPr>
      </p:pic>
      <p:pic>
        <p:nvPicPr>
          <p:cNvPr id="15362" name="Picture 15361">
            <a:extLst>
              <a:ext uri="{FF2B5EF4-FFF2-40B4-BE49-F238E27FC236}">
                <a16:creationId xmlns:a16="http://schemas.microsoft.com/office/drawing/2014/main" id="{F38C1F22-50E8-491D-878B-A3C09BD60B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0309" y="2725057"/>
            <a:ext cx="2076450" cy="2076450"/>
          </a:xfrm>
          <a:prstGeom prst="rect">
            <a:avLst/>
          </a:prstGeom>
        </p:spPr>
      </p:pic>
    </p:spTree>
    <p:extLst>
      <p:ext uri="{BB962C8B-B14F-4D97-AF65-F5344CB8AC3E}">
        <p14:creationId xmlns:p14="http://schemas.microsoft.com/office/powerpoint/2010/main" val="2438953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9A167-87E1-4076-A2F3-4296B4F667FB}"/>
              </a:ext>
            </a:extLst>
          </p:cNvPr>
          <p:cNvSpPr>
            <a:spLocks noGrp="1"/>
          </p:cNvSpPr>
          <p:nvPr>
            <p:ph type="title"/>
          </p:nvPr>
        </p:nvSpPr>
        <p:spPr/>
        <p:txBody>
          <a:bodyPr>
            <a:normAutofit/>
          </a:bodyPr>
          <a:lstStyle/>
          <a:p>
            <a:pPr>
              <a:defRPr/>
            </a:pPr>
            <a:r>
              <a:rPr lang="en-US" sz="3600" dirty="0">
                <a:solidFill>
                  <a:srgbClr val="002060"/>
                </a:solidFill>
              </a:rPr>
              <a:t>How horses have Helped Veterans, children with Autism and others</a:t>
            </a:r>
          </a:p>
        </p:txBody>
      </p:sp>
      <p:pic>
        <p:nvPicPr>
          <p:cNvPr id="4" name="Content Placeholder 3">
            <a:extLst>
              <a:ext uri="{FF2B5EF4-FFF2-40B4-BE49-F238E27FC236}">
                <a16:creationId xmlns:a16="http://schemas.microsoft.com/office/drawing/2014/main" id="{764B2A0D-5D0C-44A7-B1D4-59A9812ACF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6606" y="2362202"/>
            <a:ext cx="1818368" cy="2759075"/>
          </a:xfrm>
        </p:spPr>
      </p:pic>
      <p:pic>
        <p:nvPicPr>
          <p:cNvPr id="6" name="Picture 5">
            <a:extLst>
              <a:ext uri="{FF2B5EF4-FFF2-40B4-BE49-F238E27FC236}">
                <a16:creationId xmlns:a16="http://schemas.microsoft.com/office/drawing/2014/main" id="{30366FC2-6E76-4F80-9743-198BDBB803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9686" y="2362201"/>
            <a:ext cx="1641021" cy="2759075"/>
          </a:xfrm>
          <a:prstGeom prst="rect">
            <a:avLst/>
          </a:prstGeom>
        </p:spPr>
      </p:pic>
      <p:pic>
        <p:nvPicPr>
          <p:cNvPr id="8" name="Picture 7">
            <a:extLst>
              <a:ext uri="{FF2B5EF4-FFF2-40B4-BE49-F238E27FC236}">
                <a16:creationId xmlns:a16="http://schemas.microsoft.com/office/drawing/2014/main" id="{858D64CC-F4F7-4F66-9BA3-04921273BA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1876" y="2345872"/>
            <a:ext cx="1641021" cy="2759075"/>
          </a:xfrm>
          <a:prstGeom prst="rect">
            <a:avLst/>
          </a:prstGeom>
        </p:spPr>
      </p:pic>
      <p:pic>
        <p:nvPicPr>
          <p:cNvPr id="10" name="Picture 9">
            <a:extLst>
              <a:ext uri="{FF2B5EF4-FFF2-40B4-BE49-F238E27FC236}">
                <a16:creationId xmlns:a16="http://schemas.microsoft.com/office/drawing/2014/main" id="{36A34EB9-9FD2-433C-8264-25A7AC55B4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4066" y="2313215"/>
            <a:ext cx="1641021" cy="2759075"/>
          </a:xfrm>
          <a:prstGeom prst="rect">
            <a:avLst/>
          </a:prstGeom>
        </p:spPr>
      </p:pic>
    </p:spTree>
    <p:extLst>
      <p:ext uri="{BB962C8B-B14F-4D97-AF65-F5344CB8AC3E}">
        <p14:creationId xmlns:p14="http://schemas.microsoft.com/office/powerpoint/2010/main" val="1117130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Content Placeholder 3"/>
          <p:cNvPicPr>
            <a:picLocks noGrp="1" noChangeAspect="1"/>
          </p:cNvPicPr>
          <p:nvPr>
            <p:ph idx="1"/>
          </p:nvPr>
        </p:nvPicPr>
        <p:blipFill rotWithShape="1">
          <a:blip r:embed="rId6">
            <a:extLst>
              <a:ext uri="{28A0092B-C50C-407E-A947-70E740481C1C}">
                <a14:useLocalDpi xmlns:a14="http://schemas.microsoft.com/office/drawing/2010/main" val="0"/>
              </a:ext>
            </a:extLst>
          </a:blip>
          <a:srcRect t="25000"/>
          <a:stretch/>
        </p:blipFill>
        <p:spPr>
          <a:xfrm>
            <a:off x="20" y="10"/>
            <a:ext cx="12191980" cy="6857990"/>
          </a:xfrm>
          <a:prstGeom prst="rect">
            <a:avLst/>
          </a:prstGeom>
        </p:spPr>
      </p:pic>
      <p:pic>
        <p:nvPicPr>
          <p:cNvPr id="5" name="Content Placeholder 3"/>
          <p:cNvPicPr>
            <a:picLocks noChangeAspect="1"/>
          </p:cNvPicPr>
          <p:nvPr/>
        </p:nvPicPr>
        <p:blipFill rotWithShape="1">
          <a:blip r:embed="rId6">
            <a:extLst>
              <a:ext uri="{28A0092B-C50C-407E-A947-70E740481C1C}">
                <a14:useLocalDpi xmlns:a14="http://schemas.microsoft.com/office/drawing/2010/main" val="0"/>
              </a:ext>
            </a:extLst>
          </a:blip>
          <a:srcRect t="25000"/>
          <a:stretch/>
        </p:blipFill>
        <p:spPr>
          <a:xfrm>
            <a:off x="0" y="-19556"/>
            <a:ext cx="12191980" cy="6857990"/>
          </a:xfrm>
          <a:prstGeom prst="rect">
            <a:avLst/>
          </a:prstGeom>
        </p:spPr>
      </p:pic>
      <p:pic>
        <p:nvPicPr>
          <p:cNvPr id="3" name="Picture 2"/>
          <p:cNvPicPr>
            <a:picLocks noChangeAspect="1"/>
          </p:cNvPicPr>
          <p:nvPr/>
        </p:nvPicPr>
        <p:blipFill>
          <a:blip r:embed="rId7">
            <a:alphaModFix/>
            <a:extLst>
              <a:ext uri="{28A0092B-C50C-407E-A947-70E740481C1C}">
                <a14:useLocalDpi xmlns:a14="http://schemas.microsoft.com/office/drawing/2010/main" val="0"/>
              </a:ext>
            </a:extLst>
          </a:blip>
          <a:stretch>
            <a:fillRect/>
          </a:stretch>
        </p:blipFill>
        <p:spPr>
          <a:xfrm>
            <a:off x="9884229" y="4459897"/>
            <a:ext cx="2022496" cy="2017103"/>
          </a:xfrm>
          <a:prstGeom prst="rect">
            <a:avLst/>
          </a:prstGeom>
          <a:effectLst>
            <a:outerShdw blurRad="50800" dist="50800" dir="5400000" sx="93000" sy="93000" algn="ctr" rotWithShape="0">
              <a:srgbClr val="000000"/>
            </a:outerShdw>
          </a:effectLst>
        </p:spPr>
      </p:pic>
      <p:pic>
        <p:nvPicPr>
          <p:cNvPr id="7" name="Content Placeholder 3"/>
          <p:cNvPicPr>
            <a:picLocks noChangeAspect="1"/>
          </p:cNvPicPr>
          <p:nvPr/>
        </p:nvPicPr>
        <p:blipFill rotWithShape="1">
          <a:blip r:embed="rId6">
            <a:extLst>
              <a:ext uri="{28A0092B-C50C-407E-A947-70E740481C1C}">
                <a14:useLocalDpi xmlns:a14="http://schemas.microsoft.com/office/drawing/2010/main" val="0"/>
              </a:ext>
            </a:extLst>
          </a:blip>
          <a:srcRect t="25000"/>
          <a:stretch/>
        </p:blipFill>
        <p:spPr>
          <a:xfrm>
            <a:off x="0" y="0"/>
            <a:ext cx="12191980" cy="6857990"/>
          </a:xfrm>
          <a:prstGeom prst="rect">
            <a:avLst/>
          </a:prstGeom>
        </p:spPr>
      </p:pic>
      <p:sp>
        <p:nvSpPr>
          <p:cNvPr id="2" name="TextBox 1"/>
          <p:cNvSpPr txBox="1"/>
          <p:nvPr/>
        </p:nvSpPr>
        <p:spPr>
          <a:xfrm>
            <a:off x="0" y="-19566"/>
            <a:ext cx="12192000" cy="425039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9600" dirty="0">
                <a:solidFill>
                  <a:srgbClr val="B48800"/>
                </a:solidFill>
                <a:latin typeface="Zapfino" charset="0"/>
                <a:ea typeface="Zapfino" charset="0"/>
                <a:cs typeface="Zapfino" charset="0"/>
              </a:rPr>
              <a:t>Welcome</a:t>
            </a:r>
          </a:p>
        </p:txBody>
      </p:sp>
      <p:sp>
        <p:nvSpPr>
          <p:cNvPr id="6" name="TextBox 5"/>
          <p:cNvSpPr txBox="1"/>
          <p:nvPr/>
        </p:nvSpPr>
        <p:spPr>
          <a:xfrm>
            <a:off x="3067947" y="5203839"/>
            <a:ext cx="6177774" cy="707886"/>
          </a:xfrm>
          <a:prstGeom prst="rect">
            <a:avLst/>
          </a:prstGeom>
          <a:noFill/>
        </p:spPr>
        <p:txBody>
          <a:bodyPr wrap="square" rtlCol="0">
            <a:spAutoFit/>
          </a:bodyPr>
          <a:lstStyle/>
          <a:p>
            <a:pPr algn="ctr"/>
            <a:r>
              <a:rPr lang="en-US" sz="4000" b="1" dirty="0">
                <a:solidFill>
                  <a:schemeClr val="bg1"/>
                </a:solidFill>
                <a:latin typeface="Avenir Book" charset="0"/>
                <a:ea typeface="Avenir Book" charset="0"/>
                <a:cs typeface="Avenir Book" charset="0"/>
              </a:rPr>
              <a:t>www.envisiontherapy.org</a:t>
            </a:r>
          </a:p>
        </p:txBody>
      </p:sp>
      <p:pic>
        <p:nvPicPr>
          <p:cNvPr id="10" name="Picture 9"/>
          <p:cNvPicPr>
            <a:picLocks noChangeAspect="1"/>
          </p:cNvPicPr>
          <p:nvPr/>
        </p:nvPicPr>
        <p:blipFill>
          <a:blip r:embed="rId7">
            <a:alphaModFix/>
            <a:extLst>
              <a:ext uri="{28A0092B-C50C-407E-A947-70E740481C1C}">
                <a14:useLocalDpi xmlns:a14="http://schemas.microsoft.com/office/drawing/2010/main" val="0"/>
              </a:ext>
            </a:extLst>
          </a:blip>
          <a:stretch>
            <a:fillRect/>
          </a:stretch>
        </p:blipFill>
        <p:spPr>
          <a:xfrm>
            <a:off x="3942413" y="1364105"/>
            <a:ext cx="4542019" cy="3839734"/>
          </a:xfrm>
          <a:prstGeom prst="rect">
            <a:avLst/>
          </a:prstGeom>
          <a:effectLst>
            <a:outerShdw blurRad="50800" dist="50800" dir="5400000" sx="93000" sy="93000" algn="ctr" rotWithShape="0">
              <a:srgbClr val="000000"/>
            </a:outerShdw>
          </a:effectLst>
        </p:spPr>
      </p:pic>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pic>
        <p:nvPicPr>
          <p:cNvPr id="13" name="Envision Therapeutic Horsemanship - Horses Delivering Hope">
            <a:hlinkClick r:id="" action="ppaction://media"/>
            <a:extLst>
              <a:ext uri="{FF2B5EF4-FFF2-40B4-BE49-F238E27FC236}">
                <a16:creationId xmlns:a16="http://schemas.microsoft.com/office/drawing/2014/main" id="{DD0E498D-C956-4F8C-A54D-F9E8D20E8B5F}"/>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0" y="19566"/>
            <a:ext cx="12191980" cy="6818868"/>
          </a:xfrm>
          <a:prstGeom prst="rect">
            <a:avLst/>
          </a:prstGeom>
        </p:spPr>
      </p:pic>
    </p:spTree>
    <p:extLst>
      <p:ext uri="{BB962C8B-B14F-4D97-AF65-F5344CB8AC3E}">
        <p14:creationId xmlns:p14="http://schemas.microsoft.com/office/powerpoint/2010/main" val="106257332"/>
      </p:ext>
    </p:extLst>
  </p:cSld>
  <p:clrMapOvr>
    <a:masterClrMapping/>
  </p:clrMapOvr>
  <mc:AlternateContent xmlns:mc="http://schemas.openxmlformats.org/markup-compatibility/2006" xmlns:p14="http://schemas.microsoft.com/office/powerpoint/2010/main">
    <mc:Choice Requires="p14">
      <p:transition spd="slow" p14:dur="1250" advTm="30000">
        <p:wipe/>
      </p:transition>
    </mc:Choice>
    <mc:Fallback xmlns="">
      <p:transition spd="slow" advTm="30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8619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video>
              <p:cMediaNode vol="100000">
                <p:cTn id="12" fill="hold" display="0">
                  <p:stCondLst>
                    <p:cond delay="indefinite"/>
                  </p:stCondLst>
                </p:cTn>
                <p:tgtEl>
                  <p:spTgt spid="13"/>
                </p:tgtEl>
              </p:cMediaNode>
            </p:video>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t="25000"/>
          <a:stretch/>
        </p:blipFill>
        <p:spPr>
          <a:xfrm>
            <a:off x="20" y="10"/>
            <a:ext cx="12191980" cy="6857990"/>
          </a:xfrm>
          <a:prstGeom prst="rect">
            <a:avLst/>
          </a:prstGeom>
        </p:spPr>
      </p:pic>
      <p:pic>
        <p:nvPicPr>
          <p:cNvPr id="5"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25000"/>
          <a:stretch/>
        </p:blipFill>
        <p:spPr>
          <a:xfrm>
            <a:off x="60844" y="10"/>
            <a:ext cx="12191980" cy="6857990"/>
          </a:xfrm>
          <a:prstGeom prst="rect">
            <a:avLst/>
          </a:prstGeom>
        </p:spPr>
      </p:pic>
      <p:pic>
        <p:nvPicPr>
          <p:cNvPr id="3" name="Picture 2"/>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9884229" y="4459897"/>
            <a:ext cx="2022496" cy="2017103"/>
          </a:xfrm>
          <a:prstGeom prst="rect">
            <a:avLst/>
          </a:prstGeom>
          <a:effectLst>
            <a:outerShdw blurRad="50800" dist="50800" dir="5400000" sx="93000" sy="93000" algn="ctr" rotWithShape="0">
              <a:srgbClr val="000000"/>
            </a:outerShdw>
          </a:effectLst>
        </p:spPr>
      </p:pic>
      <p:sp>
        <p:nvSpPr>
          <p:cNvPr id="6" name="TextBox 5"/>
          <p:cNvSpPr txBox="1"/>
          <p:nvPr/>
        </p:nvSpPr>
        <p:spPr>
          <a:xfrm>
            <a:off x="3067947" y="5203839"/>
            <a:ext cx="6177774" cy="707886"/>
          </a:xfrm>
          <a:prstGeom prst="rect">
            <a:avLst/>
          </a:prstGeom>
          <a:noFill/>
        </p:spPr>
        <p:txBody>
          <a:bodyPr wrap="square" rtlCol="0">
            <a:spAutoFit/>
          </a:bodyPr>
          <a:lstStyle/>
          <a:p>
            <a:pPr algn="ctr"/>
            <a:r>
              <a:rPr lang="en-US" sz="4000" b="1" dirty="0">
                <a:solidFill>
                  <a:schemeClr val="bg1"/>
                </a:solidFill>
                <a:latin typeface="Avenir Book" charset="0"/>
                <a:ea typeface="Avenir Book" charset="0"/>
                <a:cs typeface="Avenir Book" charset="0"/>
              </a:rPr>
              <a:t>www.envisiontherapy.org</a:t>
            </a:r>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
        <p:nvSpPr>
          <p:cNvPr id="11" name="Rectangle 10">
            <a:extLst>
              <a:ext uri="{FF2B5EF4-FFF2-40B4-BE49-F238E27FC236}">
                <a16:creationId xmlns:a16="http://schemas.microsoft.com/office/drawing/2014/main" id="{35FEF04F-3D0D-4E35-A3E9-FE5B4157F67B}"/>
              </a:ext>
            </a:extLst>
          </p:cNvPr>
          <p:cNvSpPr/>
          <p:nvPr/>
        </p:nvSpPr>
        <p:spPr>
          <a:xfrm>
            <a:off x="933450" y="381001"/>
            <a:ext cx="10744200" cy="3293209"/>
          </a:xfrm>
          <a:prstGeom prst="rect">
            <a:avLst/>
          </a:prstGeom>
        </p:spPr>
        <p:txBody>
          <a:bodyPr wrap="square">
            <a:spAutoFit/>
          </a:bodyPr>
          <a:lstStyle/>
          <a:p>
            <a:r>
              <a:rPr lang="en-US" altLang="en-US" sz="4800" dirty="0">
                <a:solidFill>
                  <a:srgbClr val="002060"/>
                </a:solidFill>
              </a:rPr>
              <a:t>Lisa Pewe</a:t>
            </a:r>
          </a:p>
          <a:p>
            <a:r>
              <a:rPr lang="en-US" altLang="en-US" sz="3200" dirty="0">
                <a:solidFill>
                  <a:srgbClr val="002060"/>
                </a:solidFill>
              </a:rPr>
              <a:t>Equine Assisted Life Coach,  PATH CTRI and certified Equine Specialist in Mental health and learning.  Executive director and Director of Equine Assisted Activities and Therapies (EAAT) at Envision Therapeutic Horsemanship, a 501 c3 Not for profit organization.</a:t>
            </a:r>
          </a:p>
        </p:txBody>
      </p:sp>
    </p:spTree>
    <p:extLst>
      <p:ext uri="{BB962C8B-B14F-4D97-AF65-F5344CB8AC3E}">
        <p14:creationId xmlns:p14="http://schemas.microsoft.com/office/powerpoint/2010/main" val="1417879424"/>
      </p:ext>
    </p:extLst>
  </p:cSld>
  <p:clrMapOvr>
    <a:masterClrMapping/>
  </p:clrMapOvr>
  <mc:AlternateContent xmlns:mc="http://schemas.openxmlformats.org/markup-compatibility/2006" xmlns:p14="http://schemas.microsoft.com/office/powerpoint/2010/main">
    <mc:Choice Requires="p14">
      <p:transition spd="slow" p14:dur="1250" advTm="30000">
        <p:wipe/>
      </p:transition>
    </mc:Choice>
    <mc:Fallback xmlns="">
      <p:transition spd="slow" advTm="30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t="25000"/>
          <a:stretch/>
        </p:blipFill>
        <p:spPr>
          <a:xfrm>
            <a:off x="20" y="10"/>
            <a:ext cx="12191980" cy="6857990"/>
          </a:xfrm>
          <a:prstGeom prst="rect">
            <a:avLst/>
          </a:prstGeom>
        </p:spPr>
      </p:pic>
      <p:pic>
        <p:nvPicPr>
          <p:cNvPr id="5"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25000"/>
          <a:stretch/>
        </p:blipFill>
        <p:spPr>
          <a:xfrm>
            <a:off x="0" y="-19556"/>
            <a:ext cx="12191980" cy="6857990"/>
          </a:xfrm>
          <a:prstGeom prst="rect">
            <a:avLst/>
          </a:prstGeom>
        </p:spPr>
      </p:pic>
      <p:pic>
        <p:nvPicPr>
          <p:cNvPr id="3" name="Picture 2"/>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9884229" y="4459897"/>
            <a:ext cx="2022496" cy="2017103"/>
          </a:xfrm>
          <a:prstGeom prst="rect">
            <a:avLst/>
          </a:prstGeom>
          <a:effectLst>
            <a:outerShdw blurRad="50800" dist="50800" dir="5400000" sx="93000" sy="93000" algn="ctr" rotWithShape="0">
              <a:srgbClr val="000000"/>
            </a:outerShdw>
          </a:effectLst>
        </p:spPr>
      </p:pic>
      <p:pic>
        <p:nvPicPr>
          <p:cNvPr id="7"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25000"/>
          <a:stretch/>
        </p:blipFill>
        <p:spPr>
          <a:xfrm>
            <a:off x="0" y="0"/>
            <a:ext cx="12191980" cy="6857990"/>
          </a:xfrm>
          <a:prstGeom prst="rect">
            <a:avLst/>
          </a:prstGeom>
        </p:spPr>
      </p:pic>
      <p:sp>
        <p:nvSpPr>
          <p:cNvPr id="2" name="TextBox 1"/>
          <p:cNvSpPr txBox="1"/>
          <p:nvPr/>
        </p:nvSpPr>
        <p:spPr>
          <a:xfrm>
            <a:off x="4573843" y="592062"/>
            <a:ext cx="7259444" cy="440120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dirty="0"/>
              <a:t>“Our 6-year-old son, Julian, has autism, was non-verbal and very depressed.  His older brother, Jesus, has high functioning autism and was being bullied at school. We were very afraid that he would be recruited by gangs.  Since coming to Envision, Julian now speaks and asks to ride his </a:t>
            </a:r>
            <a:r>
              <a:rPr lang="en-US" sz="2800" b="1" dirty="0"/>
              <a:t>favorite horse, Lullaby.  Jesus now carries himself with confidence and the bullying has stopped.  We are no longer worried about him being vulnerable to gang recruitment.</a:t>
            </a: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9824" y="3641492"/>
            <a:ext cx="4055327" cy="2703551"/>
          </a:xfrm>
          <a:prstGeom prst="rect">
            <a:avLst/>
          </a:prstGeom>
        </p:spPr>
      </p:pic>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41790" y="5892800"/>
            <a:ext cx="812800" cy="812800"/>
          </a:xfrm>
          <a:prstGeom prst="rect">
            <a:avLst/>
          </a:prstGeom>
        </p:spPr>
      </p:pic>
    </p:spTree>
    <p:extLst>
      <p:ext uri="{BB962C8B-B14F-4D97-AF65-F5344CB8AC3E}">
        <p14:creationId xmlns:p14="http://schemas.microsoft.com/office/powerpoint/2010/main" val="846950904"/>
      </p:ext>
    </p:extLst>
  </p:cSld>
  <p:clrMapOvr>
    <a:masterClrMapping/>
  </p:clrMapOvr>
  <mc:AlternateContent xmlns:mc="http://schemas.openxmlformats.org/markup-compatibility/2006" xmlns:p14="http://schemas.microsoft.com/office/powerpoint/2010/main">
    <mc:Choice Requires="p14">
      <p:transition spd="slow" p14:dur="2000" advTm="36222"/>
    </mc:Choice>
    <mc:Fallback xmlns="">
      <p:transition spd="slow" advTm="36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t="25000"/>
          <a:stretch/>
        </p:blipFill>
        <p:spPr>
          <a:xfrm>
            <a:off x="20" y="10"/>
            <a:ext cx="12191980" cy="6857990"/>
          </a:xfrm>
          <a:prstGeom prst="rect">
            <a:avLst/>
          </a:prstGeom>
        </p:spPr>
      </p:pic>
      <p:pic>
        <p:nvPicPr>
          <p:cNvPr id="5"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25000"/>
          <a:stretch/>
        </p:blipFill>
        <p:spPr>
          <a:xfrm>
            <a:off x="0" y="-19556"/>
            <a:ext cx="12191980" cy="6857990"/>
          </a:xfrm>
          <a:prstGeom prst="rect">
            <a:avLst/>
          </a:prstGeom>
        </p:spPr>
      </p:pic>
      <p:pic>
        <p:nvPicPr>
          <p:cNvPr id="3" name="Picture 2"/>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9884229" y="4459897"/>
            <a:ext cx="2022496" cy="2017103"/>
          </a:xfrm>
          <a:prstGeom prst="rect">
            <a:avLst/>
          </a:prstGeom>
          <a:effectLst>
            <a:outerShdw blurRad="50800" dist="50800" dir="5400000" sx="93000" sy="93000" algn="ctr" rotWithShape="0">
              <a:srgbClr val="000000"/>
            </a:outerShdw>
          </a:effectLst>
        </p:spPr>
      </p:pic>
      <p:pic>
        <p:nvPicPr>
          <p:cNvPr id="7"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25000"/>
          <a:stretch/>
        </p:blipFill>
        <p:spPr>
          <a:xfrm>
            <a:off x="0" y="0"/>
            <a:ext cx="12191980" cy="6857990"/>
          </a:xfrm>
          <a:prstGeom prst="rect">
            <a:avLst/>
          </a:prstGeom>
        </p:spPr>
      </p:pic>
      <p:sp>
        <p:nvSpPr>
          <p:cNvPr id="2" name="TextBox 1"/>
          <p:cNvSpPr txBox="1"/>
          <p:nvPr/>
        </p:nvSpPr>
        <p:spPr>
          <a:xfrm>
            <a:off x="1017568" y="3429000"/>
            <a:ext cx="10445886" cy="3231654"/>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b="1" dirty="0">
                <a:solidFill>
                  <a:schemeClr val="bg1"/>
                </a:solidFill>
              </a:rPr>
              <a:t>“My husband is a returning veteran; he is a wonderful man but our family is having a difficult time adjusting to his return. He is having a difficult time as well with family and at work. I have heard that working with horses can be helpful for veterans with PTSD and </a:t>
            </a:r>
          </a:p>
          <a:p>
            <a:r>
              <a:rPr lang="en-US" sz="2800" b="1" dirty="0">
                <a:solidFill>
                  <a:schemeClr val="bg1"/>
                </a:solidFill>
              </a:rPr>
              <a:t>their families. </a:t>
            </a:r>
          </a:p>
          <a:p>
            <a:endParaRPr lang="en-US" sz="2800" b="1" dirty="0">
              <a:solidFill>
                <a:schemeClr val="bg1"/>
              </a:solidFill>
            </a:endParaRPr>
          </a:p>
          <a:p>
            <a:r>
              <a:rPr lang="en-US" sz="3600" b="1" dirty="0">
                <a:solidFill>
                  <a:schemeClr val="bg1"/>
                </a:solidFill>
              </a:rPr>
              <a:t>Can you help?” </a:t>
            </a: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5551" y="183654"/>
            <a:ext cx="4327128" cy="3245346"/>
          </a:xfrm>
          <a:prstGeom prst="rect">
            <a:avLst/>
          </a:prstGeom>
        </p:spPr>
      </p:pic>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04028622"/>
      </p:ext>
    </p:extLst>
  </p:cSld>
  <p:clrMapOvr>
    <a:masterClrMapping/>
  </p:clrMapOvr>
  <mc:AlternateContent xmlns:mc="http://schemas.openxmlformats.org/markup-compatibility/2006" xmlns:p14="http://schemas.microsoft.com/office/powerpoint/2010/main">
    <mc:Choice Requires="p14">
      <p:transition spd="slow" p14:dur="2000" advTm="36877"/>
    </mc:Choice>
    <mc:Fallback xmlns="">
      <p:transition spd="slow" advTm="36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t="25000"/>
          <a:stretch/>
        </p:blipFill>
        <p:spPr>
          <a:xfrm>
            <a:off x="20" y="10"/>
            <a:ext cx="12191980" cy="6857990"/>
          </a:xfrm>
          <a:prstGeom prst="rect">
            <a:avLst/>
          </a:prstGeom>
        </p:spPr>
      </p:pic>
      <p:pic>
        <p:nvPicPr>
          <p:cNvPr id="5"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25000"/>
          <a:stretch/>
        </p:blipFill>
        <p:spPr>
          <a:xfrm>
            <a:off x="0" y="-19556"/>
            <a:ext cx="12191980" cy="6857990"/>
          </a:xfrm>
          <a:prstGeom prst="rect">
            <a:avLst/>
          </a:prstGeom>
        </p:spPr>
      </p:pic>
      <p:pic>
        <p:nvPicPr>
          <p:cNvPr id="3" name="Picture 2"/>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9884229" y="4459897"/>
            <a:ext cx="2022496" cy="2017103"/>
          </a:xfrm>
          <a:prstGeom prst="rect">
            <a:avLst/>
          </a:prstGeom>
          <a:effectLst>
            <a:outerShdw blurRad="50800" dist="50800" dir="5400000" sx="93000" sy="93000" algn="ctr" rotWithShape="0">
              <a:srgbClr val="000000"/>
            </a:outerShdw>
          </a:effectLst>
        </p:spPr>
      </p:pic>
      <p:pic>
        <p:nvPicPr>
          <p:cNvPr id="7"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25000"/>
          <a:stretch/>
        </p:blipFill>
        <p:spPr>
          <a:xfrm>
            <a:off x="0" y="0"/>
            <a:ext cx="12191980" cy="6857990"/>
          </a:xfrm>
          <a:prstGeom prst="rect">
            <a:avLst/>
          </a:prstGeom>
        </p:spPr>
      </p:pic>
      <p:sp>
        <p:nvSpPr>
          <p:cNvPr id="2" name="TextBox 1"/>
          <p:cNvSpPr txBox="1"/>
          <p:nvPr/>
        </p:nvSpPr>
        <p:spPr>
          <a:xfrm>
            <a:off x="1037063" y="725715"/>
            <a:ext cx="10437542" cy="3662541"/>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dirty="0"/>
              <a:t>“I was sexually abused by my coach in high school for four years. I thought I was over it but now I am really struggling in my life. It is negatively effecting my work and my relationships. I have a counselor and she suggested that I call Envision. She said that she has referred other clients to Envision and they have been able to help them get through some emotional blocks in their healing. </a:t>
            </a:r>
          </a:p>
          <a:p>
            <a:endParaRPr lang="en-US" sz="2800" dirty="0"/>
          </a:p>
          <a:p>
            <a:pPr algn="ctr"/>
            <a:r>
              <a:rPr lang="en-US" sz="3600" dirty="0"/>
              <a:t>                                                Can you help?” </a:t>
            </a:r>
            <a:endParaRPr lang="en-US" sz="3600" dirty="0">
              <a:effectLst/>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6614" y="3793161"/>
            <a:ext cx="3962400" cy="2641600"/>
          </a:xfrm>
          <a:prstGeom prst="rect">
            <a:avLst/>
          </a:prstGeom>
        </p:spPr>
      </p:pic>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51100640"/>
      </p:ext>
    </p:extLst>
  </p:cSld>
  <p:clrMapOvr>
    <a:masterClrMapping/>
  </p:clrMapOvr>
  <mc:AlternateContent xmlns:mc="http://schemas.openxmlformats.org/markup-compatibility/2006" xmlns:p14="http://schemas.microsoft.com/office/powerpoint/2010/main">
    <mc:Choice Requires="p14">
      <p:transition spd="slow" p14:dur="2000" advTm="36784"/>
    </mc:Choice>
    <mc:Fallback xmlns="">
      <p:transition spd="slow" advTm="36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t="25000"/>
          <a:stretch/>
        </p:blipFill>
        <p:spPr>
          <a:xfrm>
            <a:off x="20" y="10"/>
            <a:ext cx="12191980" cy="6857990"/>
          </a:xfrm>
          <a:prstGeom prst="rect">
            <a:avLst/>
          </a:prstGeom>
        </p:spPr>
      </p:pic>
      <p:pic>
        <p:nvPicPr>
          <p:cNvPr id="5"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25000"/>
          <a:stretch/>
        </p:blipFill>
        <p:spPr>
          <a:xfrm>
            <a:off x="0" y="-19556"/>
            <a:ext cx="12191980" cy="6857990"/>
          </a:xfrm>
          <a:prstGeom prst="rect">
            <a:avLst/>
          </a:prstGeom>
        </p:spPr>
      </p:pic>
      <p:pic>
        <p:nvPicPr>
          <p:cNvPr id="3" name="Picture 2"/>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9884229" y="4459897"/>
            <a:ext cx="2022496" cy="2017103"/>
          </a:xfrm>
          <a:prstGeom prst="rect">
            <a:avLst/>
          </a:prstGeom>
          <a:effectLst>
            <a:outerShdw blurRad="50800" dist="50800" dir="5400000" sx="93000" sy="93000" algn="ctr" rotWithShape="0">
              <a:srgbClr val="000000"/>
            </a:outerShdw>
          </a:effectLst>
        </p:spPr>
      </p:pic>
      <p:pic>
        <p:nvPicPr>
          <p:cNvPr id="7" name="Content Placeholder 3"/>
          <p:cNvPicPr>
            <a:picLocks noChangeAspect="1"/>
          </p:cNvPicPr>
          <p:nvPr/>
        </p:nvPicPr>
        <p:blipFill rotWithShape="1">
          <a:blip r:embed="rId4">
            <a:extLst>
              <a:ext uri="{28A0092B-C50C-407E-A947-70E740481C1C}">
                <a14:useLocalDpi xmlns:a14="http://schemas.microsoft.com/office/drawing/2010/main" val="0"/>
              </a:ext>
            </a:extLst>
          </a:blip>
          <a:srcRect t="25000"/>
          <a:stretch/>
        </p:blipFill>
        <p:spPr>
          <a:xfrm>
            <a:off x="-57904" y="-152390"/>
            <a:ext cx="12191980" cy="6857990"/>
          </a:xfrm>
          <a:prstGeom prst="rect">
            <a:avLst/>
          </a:prstGeom>
        </p:spPr>
      </p:pic>
      <p:sp>
        <p:nvSpPr>
          <p:cNvPr id="2" name="TextBox 1"/>
          <p:cNvSpPr txBox="1"/>
          <p:nvPr/>
        </p:nvSpPr>
        <p:spPr>
          <a:xfrm>
            <a:off x="3936379" y="725715"/>
            <a:ext cx="7538225" cy="452431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dirty="0"/>
              <a:t>“We frequently recommend Envision to other families </a:t>
            </a:r>
            <a:r>
              <a:rPr lang="mr-IN" sz="2800" dirty="0"/>
              <a:t>–</a:t>
            </a:r>
            <a:r>
              <a:rPr lang="en-US" sz="2800" dirty="0"/>
              <a:t> the benefits are huge.  It complements OT, PT and speech therapy.  It provides an activity that reinforces all the things that our child’s therapists are working on and he likes it!  Thanks, Envision, for saying ”YES”.  </a:t>
            </a:r>
          </a:p>
          <a:p>
            <a:endParaRPr lang="en-US" sz="2800" dirty="0"/>
          </a:p>
          <a:p>
            <a:r>
              <a:rPr lang="en-US" sz="2800" dirty="0"/>
              <a:t>	</a:t>
            </a:r>
            <a:r>
              <a:rPr lang="en-US" sz="2800" b="1" dirty="0"/>
              <a:t>Mother of a child with autism</a:t>
            </a:r>
          </a:p>
          <a:p>
            <a:endParaRPr lang="en-US" sz="2800" dirty="0"/>
          </a:p>
          <a:p>
            <a:pPr algn="ctr"/>
            <a:r>
              <a:rPr lang="en-US" sz="3600" dirty="0"/>
              <a:t>                                                </a:t>
            </a:r>
            <a:endParaRPr lang="en-US" sz="3600" dirty="0">
              <a:effectLst/>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810" y="1360449"/>
            <a:ext cx="2758068" cy="4137102"/>
          </a:xfrm>
          <a:prstGeom prst="rect">
            <a:avLst/>
          </a:prstGeom>
        </p:spPr>
      </p:pic>
      <p:pic>
        <p:nvPicPr>
          <p:cNvPr id="10" name="Sound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9326608"/>
      </p:ext>
    </p:extLst>
  </p:cSld>
  <p:clrMapOvr>
    <a:masterClrMapping/>
  </p:clrMapOvr>
  <mc:AlternateContent xmlns:mc="http://schemas.openxmlformats.org/markup-compatibility/2006" xmlns:p14="http://schemas.microsoft.com/office/powerpoint/2010/main">
    <mc:Choice Requires="p14">
      <p:transition spd="slow" p14:dur="2000" advTm="33867"/>
    </mc:Choice>
    <mc:Fallback xmlns="">
      <p:transition spd="slow" advTm="33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t="25000"/>
          <a:stretch/>
        </p:blipFill>
        <p:spPr>
          <a:xfrm>
            <a:off x="20" y="-13655"/>
            <a:ext cx="12191980" cy="6857990"/>
          </a:xfrm>
          <a:prstGeom prst="rect">
            <a:avLst/>
          </a:prstGeom>
        </p:spPr>
      </p:pic>
      <p:pic>
        <p:nvPicPr>
          <p:cNvPr id="1031" name="Picture 7" descr="age3image111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503724" cy="6477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248098" y="1952624"/>
            <a:ext cx="894797" cy="584775"/>
          </a:xfrm>
          <a:prstGeom prst="rect">
            <a:avLst/>
          </a:prstGeom>
          <a:noFill/>
        </p:spPr>
        <p:txBody>
          <a:bodyPr wrap="none" rtlCol="0">
            <a:spAutoFit/>
          </a:bodyPr>
          <a:lstStyle/>
          <a:p>
            <a:r>
              <a:rPr lang="en-US" sz="3200" b="1" dirty="0">
                <a:solidFill>
                  <a:schemeClr val="bg1"/>
                </a:solidFill>
              </a:rPr>
              <a:t>20%</a:t>
            </a:r>
          </a:p>
        </p:txBody>
      </p:sp>
      <p:sp>
        <p:nvSpPr>
          <p:cNvPr id="10" name="TextBox 9"/>
          <p:cNvSpPr txBox="1"/>
          <p:nvPr/>
        </p:nvSpPr>
        <p:spPr>
          <a:xfrm>
            <a:off x="3864077" y="1563327"/>
            <a:ext cx="958646" cy="584775"/>
          </a:xfrm>
          <a:prstGeom prst="rect">
            <a:avLst/>
          </a:prstGeom>
          <a:noFill/>
        </p:spPr>
        <p:txBody>
          <a:bodyPr wrap="square" rtlCol="0">
            <a:spAutoFit/>
          </a:bodyPr>
          <a:lstStyle/>
          <a:p>
            <a:r>
              <a:rPr lang="en-US" sz="3200" b="1" dirty="0">
                <a:solidFill>
                  <a:schemeClr val="bg1"/>
                </a:solidFill>
              </a:rPr>
              <a:t>46%</a:t>
            </a:r>
          </a:p>
        </p:txBody>
      </p:sp>
      <p:sp>
        <p:nvSpPr>
          <p:cNvPr id="11" name="TextBox 10"/>
          <p:cNvSpPr txBox="1"/>
          <p:nvPr/>
        </p:nvSpPr>
        <p:spPr>
          <a:xfrm>
            <a:off x="789247" y="3548808"/>
            <a:ext cx="982988" cy="584775"/>
          </a:xfrm>
          <a:prstGeom prst="rect">
            <a:avLst/>
          </a:prstGeom>
          <a:noFill/>
        </p:spPr>
        <p:txBody>
          <a:bodyPr wrap="square" rtlCol="0">
            <a:spAutoFit/>
          </a:bodyPr>
          <a:lstStyle/>
          <a:p>
            <a:r>
              <a:rPr lang="en-US" sz="3200" b="1" dirty="0">
                <a:solidFill>
                  <a:schemeClr val="bg1"/>
                </a:solidFill>
              </a:rPr>
              <a:t>6%</a:t>
            </a:r>
          </a:p>
        </p:txBody>
      </p:sp>
      <p:sp>
        <p:nvSpPr>
          <p:cNvPr id="12" name="TextBox 11"/>
          <p:cNvSpPr txBox="1"/>
          <p:nvPr/>
        </p:nvSpPr>
        <p:spPr>
          <a:xfrm>
            <a:off x="1356852" y="4350774"/>
            <a:ext cx="800205" cy="584775"/>
          </a:xfrm>
          <a:prstGeom prst="rect">
            <a:avLst/>
          </a:prstGeom>
          <a:noFill/>
        </p:spPr>
        <p:txBody>
          <a:bodyPr wrap="square" rtlCol="0">
            <a:spAutoFit/>
          </a:bodyPr>
          <a:lstStyle/>
          <a:p>
            <a:r>
              <a:rPr lang="en-US" sz="3200" b="1" dirty="0">
                <a:solidFill>
                  <a:schemeClr val="bg1"/>
                </a:solidFill>
              </a:rPr>
              <a:t>8%</a:t>
            </a:r>
          </a:p>
        </p:txBody>
      </p:sp>
      <p:sp>
        <p:nvSpPr>
          <p:cNvPr id="13" name="TextBox 12"/>
          <p:cNvSpPr txBox="1"/>
          <p:nvPr/>
        </p:nvSpPr>
        <p:spPr>
          <a:xfrm>
            <a:off x="2157057" y="4943912"/>
            <a:ext cx="894797" cy="584775"/>
          </a:xfrm>
          <a:prstGeom prst="rect">
            <a:avLst/>
          </a:prstGeom>
          <a:noFill/>
        </p:spPr>
        <p:txBody>
          <a:bodyPr wrap="none" rtlCol="0">
            <a:spAutoFit/>
          </a:bodyPr>
          <a:lstStyle/>
          <a:p>
            <a:r>
              <a:rPr lang="en-US" sz="3200" b="1" dirty="0">
                <a:solidFill>
                  <a:schemeClr val="bg1"/>
                </a:solidFill>
              </a:rPr>
              <a:t>10%</a:t>
            </a:r>
          </a:p>
        </p:txBody>
      </p:sp>
      <p:sp>
        <p:nvSpPr>
          <p:cNvPr id="14" name="TextBox 13"/>
          <p:cNvSpPr txBox="1"/>
          <p:nvPr/>
        </p:nvSpPr>
        <p:spPr>
          <a:xfrm>
            <a:off x="3548417" y="4764822"/>
            <a:ext cx="894797" cy="584775"/>
          </a:xfrm>
          <a:prstGeom prst="rect">
            <a:avLst/>
          </a:prstGeom>
          <a:noFill/>
        </p:spPr>
        <p:txBody>
          <a:bodyPr wrap="none" rtlCol="0">
            <a:spAutoFit/>
          </a:bodyPr>
          <a:lstStyle/>
          <a:p>
            <a:r>
              <a:rPr lang="en-US" sz="3200" b="1" dirty="0">
                <a:solidFill>
                  <a:schemeClr val="bg1"/>
                </a:solidFill>
              </a:rPr>
              <a:t>12%</a:t>
            </a:r>
          </a:p>
        </p:txBody>
      </p:sp>
      <p:sp>
        <p:nvSpPr>
          <p:cNvPr id="16" name="TextBox 15"/>
          <p:cNvSpPr txBox="1"/>
          <p:nvPr/>
        </p:nvSpPr>
        <p:spPr>
          <a:xfrm>
            <a:off x="6897241" y="398206"/>
            <a:ext cx="4901241" cy="6247864"/>
          </a:xfrm>
          <a:prstGeom prst="rect">
            <a:avLst/>
          </a:prstGeom>
          <a:solidFill>
            <a:schemeClr val="bg1"/>
          </a:solidFill>
        </p:spPr>
        <p:txBody>
          <a:bodyPr wrap="square" rtlCol="0">
            <a:spAutoFit/>
          </a:bodyPr>
          <a:lstStyle/>
          <a:p>
            <a:r>
              <a:rPr lang="en-US" sz="2000" b="1" dirty="0">
                <a:solidFill>
                  <a:srgbClr val="9E0000"/>
                </a:solidFill>
              </a:rPr>
              <a:t>Children and Teens</a:t>
            </a:r>
            <a:r>
              <a:rPr lang="en-US" sz="2000" b="1" dirty="0"/>
              <a:t>: </a:t>
            </a:r>
            <a:r>
              <a:rPr lang="en-US" sz="2000" dirty="0"/>
              <a:t>effected by foster care, poverty, grief, homelessness, ADHD, bullying, and needing to develop social skills and self-esteem. </a:t>
            </a:r>
          </a:p>
          <a:p>
            <a:r>
              <a:rPr lang="en-US" sz="2000" b="1" dirty="0">
                <a:solidFill>
                  <a:srgbClr val="4474C6"/>
                </a:solidFill>
              </a:rPr>
              <a:t>Victims of Abuse: </a:t>
            </a:r>
            <a:r>
              <a:rPr lang="en-US" sz="2000" dirty="0"/>
              <a:t>domestic violence, sex-</a:t>
            </a:r>
            <a:r>
              <a:rPr lang="en-US" sz="2000" dirty="0" err="1"/>
              <a:t>traf</a:t>
            </a:r>
            <a:r>
              <a:rPr lang="en-US" sz="2000" dirty="0"/>
              <a:t> </a:t>
            </a:r>
            <a:r>
              <a:rPr lang="en-US" sz="2000" dirty="0" err="1"/>
              <a:t>cking</a:t>
            </a:r>
            <a:r>
              <a:rPr lang="en-US" sz="2000" dirty="0"/>
              <a:t>, general trauma and often suffering from PTSD </a:t>
            </a:r>
          </a:p>
          <a:p>
            <a:r>
              <a:rPr lang="en-US" sz="2000" b="1" dirty="0">
                <a:solidFill>
                  <a:srgbClr val="B48800"/>
                </a:solidFill>
              </a:rPr>
              <a:t>Adults:</a:t>
            </a:r>
            <a:r>
              <a:rPr lang="en-US" sz="2000" b="1" dirty="0"/>
              <a:t> </a:t>
            </a:r>
            <a:r>
              <a:rPr lang="en-US" sz="2000" dirty="0"/>
              <a:t>recovering from addiction, divorce, homelessness and other </a:t>
            </a:r>
            <a:r>
              <a:rPr lang="en-US" sz="2000" dirty="0" err="1"/>
              <a:t>nega</a:t>
            </a:r>
            <a:r>
              <a:rPr lang="en-US" sz="2000" dirty="0"/>
              <a:t>- </a:t>
            </a:r>
            <a:r>
              <a:rPr lang="en-US" sz="2000" dirty="0" err="1"/>
              <a:t>tive</a:t>
            </a:r>
            <a:r>
              <a:rPr lang="en-US" sz="2000" dirty="0"/>
              <a:t> life circumstances </a:t>
            </a:r>
          </a:p>
          <a:p>
            <a:r>
              <a:rPr lang="en-US" sz="2000" b="1" dirty="0">
                <a:solidFill>
                  <a:srgbClr val="00869B"/>
                </a:solidFill>
              </a:rPr>
              <a:t>Children and adults: </a:t>
            </a:r>
            <a:r>
              <a:rPr lang="en-US" sz="2000" dirty="0"/>
              <a:t>with cognitive and physical disabilities: Autism, Down syndrome, traumatic brain injury, muscular dystrophy, multiple sclerosis, cerebral palsy, stroke and amputees </a:t>
            </a:r>
          </a:p>
          <a:p>
            <a:r>
              <a:rPr lang="en-US" sz="2000" b="1" dirty="0">
                <a:solidFill>
                  <a:srgbClr val="7030A0"/>
                </a:solidFill>
              </a:rPr>
              <a:t>Military Veterans and families: </a:t>
            </a:r>
            <a:r>
              <a:rPr lang="en-US" sz="2000" dirty="0"/>
              <a:t>t struggling with the effects of post de- </a:t>
            </a:r>
            <a:r>
              <a:rPr lang="en-US" sz="2000" dirty="0" err="1"/>
              <a:t>ployment</a:t>
            </a:r>
            <a:r>
              <a:rPr lang="en-US" sz="2000" dirty="0"/>
              <a:t> return including PTSD and family reintegration. </a:t>
            </a:r>
          </a:p>
          <a:p>
            <a:r>
              <a:rPr lang="en-US" sz="2000" b="1" dirty="0">
                <a:solidFill>
                  <a:schemeClr val="accent6">
                    <a:lumMod val="75000"/>
                  </a:schemeClr>
                </a:solidFill>
              </a:rPr>
              <a:t>Siblings and Caregivers: </a:t>
            </a:r>
            <a:r>
              <a:rPr lang="en-US" sz="2000" dirty="0"/>
              <a:t>we are committed to helping the families of those we serve. </a:t>
            </a:r>
          </a:p>
        </p:txBody>
      </p:sp>
      <p:pic>
        <p:nvPicPr>
          <p:cNvPr id="1025" name="Picture 1" descr="age3image111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952625" cy="1952625"/>
          </a:xfrm>
          <a:prstGeom prst="rect">
            <a:avLst/>
          </a:prstGeom>
          <a:noFill/>
          <a:extLst>
            <a:ext uri="{909E8E84-426E-40DD-AFC4-6F175D3DCCD1}">
              <a14:hiddenFill xmlns:a14="http://schemas.microsoft.com/office/drawing/2010/main">
                <a:solidFill>
                  <a:srgbClr val="FFFFFF"/>
                </a:solidFill>
              </a14:hiddenFill>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5846439"/>
      </p:ext>
    </p:extLst>
  </p:cSld>
  <p:clrMapOvr>
    <a:masterClrMapping/>
  </p:clrMapOvr>
  <mc:AlternateContent xmlns:mc="http://schemas.openxmlformats.org/markup-compatibility/2006" xmlns:p14="http://schemas.microsoft.com/office/powerpoint/2010/main">
    <mc:Choice Requires="p14">
      <p:transition spd="slow" p14:dur="2000" advTm="41965"/>
    </mc:Choice>
    <mc:Fallback xmlns="">
      <p:transition spd="slow" advTm="41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3877</TotalTime>
  <Words>755</Words>
  <Application>Microsoft Office PowerPoint</Application>
  <PresentationFormat>Widescreen</PresentationFormat>
  <Paragraphs>77</Paragraphs>
  <Slides>25</Slides>
  <Notes>0</Notes>
  <HiddenSlides>0</HiddenSlides>
  <MMClips>23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Arial</vt:lpstr>
      <vt:lpstr>Avenir Book</vt:lpstr>
      <vt:lpstr>Calibri</vt:lpstr>
      <vt:lpstr>Calibri Light</vt:lpstr>
      <vt:lpstr>Mangal</vt:lpstr>
      <vt:lpstr>Times New Roman</vt:lpstr>
      <vt:lpstr>Zapfino</vt:lpstr>
      <vt:lpstr>Office Theme</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EAAT can help a variety of people in a variety of ways.  </vt:lpstr>
      <vt:lpstr>A few resources from  Temple Grandin</vt:lpstr>
      <vt:lpstr>How horses have Helped Veterans, children with Autism and others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Dianne Robinson Boyse</dc:creator>
  <cp:lastModifiedBy>Lisa Pewe</cp:lastModifiedBy>
  <cp:revision>74</cp:revision>
  <cp:lastPrinted>2018-11-03T14:39:17Z</cp:lastPrinted>
  <dcterms:created xsi:type="dcterms:W3CDTF">2017-09-13T22:02:30Z</dcterms:created>
  <dcterms:modified xsi:type="dcterms:W3CDTF">2018-11-03T14:55:35Z</dcterms:modified>
</cp:coreProperties>
</file>