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Raleway"/>
      <p:regular r:id="rId21"/>
      <p:bold r:id="rId22"/>
      <p:italic r:id="rId23"/>
      <p:boldItalic r:id="rId24"/>
    </p:embeddedFont>
    <p:embeddedFont>
      <p:font typeface="Roboto"/>
      <p:regular r:id="rId25"/>
      <p:bold r:id="rId26"/>
      <p:italic r:id="rId27"/>
      <p:boldItalic r:id="rId28"/>
    </p:embeddedFont>
    <p:embeddedFont>
      <p:font typeface="Lato"/>
      <p:regular r:id="rId29"/>
      <p:bold r:id="rId30"/>
      <p:italic r:id="rId31"/>
      <p:boldItalic r:id="rId32"/>
    </p:embeddedFont>
    <p:embeddedFont>
      <p:font typeface="Merriweather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Raleway-bold.fntdata"/><Relationship Id="rId21" Type="http://schemas.openxmlformats.org/officeDocument/2006/relationships/font" Target="fonts/Raleway-regular.fntdata"/><Relationship Id="rId24" Type="http://schemas.openxmlformats.org/officeDocument/2006/relationships/font" Target="fonts/Raleway-boldItalic.fntdata"/><Relationship Id="rId23" Type="http://schemas.openxmlformats.org/officeDocument/2006/relationships/font" Target="fonts/Raleway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bold.fntdata"/><Relationship Id="rId25" Type="http://schemas.openxmlformats.org/officeDocument/2006/relationships/font" Target="fonts/Roboto-regular.fntdata"/><Relationship Id="rId28" Type="http://schemas.openxmlformats.org/officeDocument/2006/relationships/font" Target="fonts/Roboto-boldItalic.fntdata"/><Relationship Id="rId27" Type="http://schemas.openxmlformats.org/officeDocument/2006/relationships/font" Target="fonts/Robo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italic.fntdata"/><Relationship Id="rId30" Type="http://schemas.openxmlformats.org/officeDocument/2006/relationships/font" Target="fonts/Lato-bold.fntdata"/><Relationship Id="rId11" Type="http://schemas.openxmlformats.org/officeDocument/2006/relationships/slide" Target="slides/slide6.xml"/><Relationship Id="rId33" Type="http://schemas.openxmlformats.org/officeDocument/2006/relationships/font" Target="fonts/Merriweather-regular.fntdata"/><Relationship Id="rId10" Type="http://schemas.openxmlformats.org/officeDocument/2006/relationships/slide" Target="slides/slide5.xml"/><Relationship Id="rId32" Type="http://schemas.openxmlformats.org/officeDocument/2006/relationships/font" Target="fonts/Lato-boldItalic.fntdata"/><Relationship Id="rId13" Type="http://schemas.openxmlformats.org/officeDocument/2006/relationships/slide" Target="slides/slide8.xml"/><Relationship Id="rId35" Type="http://schemas.openxmlformats.org/officeDocument/2006/relationships/font" Target="fonts/Merriweather-italic.fntdata"/><Relationship Id="rId12" Type="http://schemas.openxmlformats.org/officeDocument/2006/relationships/slide" Target="slides/slide7.xml"/><Relationship Id="rId34" Type="http://schemas.openxmlformats.org/officeDocument/2006/relationships/font" Target="fonts/Merriweather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Merriweather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cb9a0b07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cb9a0b07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cb9a0b074_1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cb9a0b074_1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e965474a9_3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e965474a9_3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d251bb473_0_6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d251bb473_0_6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d814cf7d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d814cf7d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cb9a0b074_1_12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cb9a0b074_1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465ae5e37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465ae5e37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5b15f0a3_5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d5b15f0a3_5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65ae5e37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65ae5e37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e965474a9_3_37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e965474a9_3_3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23630543_5_2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723630543_5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d251bb473_0_6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d251bb473_0_6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cb9a0b074_1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cb9a0b074_1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723630543_1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723630543_1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e965474a9_3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e965474a9_3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accent3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aradig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5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hyperlink" Target="mailto:mloseth@usaconservation.org" TargetMode="External"/><Relationship Id="rId4" Type="http://schemas.openxmlformats.org/officeDocument/2006/relationships/hyperlink" Target="mailto:jordan@usaconservation.org" TargetMode="External"/><Relationship Id="rId5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2.png"/><Relationship Id="rId5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Relationship Id="rId4" Type="http://schemas.openxmlformats.org/officeDocument/2006/relationships/image" Target="../media/image2.png"/><Relationship Id="rId5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Sustainable Trail Communities</a:t>
            </a:r>
            <a:endParaRPr/>
          </a:p>
        </p:txBody>
      </p:sp>
      <p:sp>
        <p:nvSpPr>
          <p:cNvPr id="65" name="Google Shape;65;p13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The ACE Approach to training trail stewards, now and for the future.</a:t>
            </a:r>
            <a:endParaRPr b="1" sz="2400"/>
          </a:p>
        </p:txBody>
      </p:sp>
      <p:pic>
        <p:nvPicPr>
          <p:cNvPr id="66" name="Google Shape;6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6450" y="2855860"/>
            <a:ext cx="1905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2"/>
          <p:cNvPicPr preferRelativeResize="0"/>
          <p:nvPr/>
        </p:nvPicPr>
        <p:blipFill rotWithShape="1">
          <a:blip r:embed="rId3">
            <a:alphaModFix amt="75000"/>
          </a:blip>
          <a:srcRect b="12495" l="0" r="0" t="12502"/>
          <a:stretch/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4700" y="162737"/>
            <a:ext cx="4254600" cy="48180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ce of duct tape sticking a note to the slide" id="134" name="Google Shape;134;p22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154828">
            <a:off x="3536000" y="147301"/>
            <a:ext cx="2072000" cy="73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 txBox="1"/>
          <p:nvPr/>
        </p:nvSpPr>
        <p:spPr>
          <a:xfrm>
            <a:off x="2855550" y="687397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3. Why we do it</a:t>
            </a:r>
            <a:endParaRPr b="1" sz="30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6" name="Google Shape;136;p22"/>
          <p:cNvSpPr txBox="1"/>
          <p:nvPr>
            <p:ph idx="4294967295" type="body"/>
          </p:nvPr>
        </p:nvSpPr>
        <p:spPr>
          <a:xfrm>
            <a:off x="2855550" y="1377475"/>
            <a:ext cx="3432900" cy="33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aleway"/>
              <a:buChar char="➔"/>
            </a:pPr>
            <a:r>
              <a:rPr b="1" lang="en" sz="16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This is what we do:</a:t>
            </a:r>
            <a:br>
              <a:rPr b="1" lang="en" sz="16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b="1" lang="en" sz="16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ACE trains professionally</a:t>
            </a:r>
            <a:endParaRPr b="1" sz="160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aleway"/>
              <a:buChar char="➔"/>
            </a:pPr>
            <a:r>
              <a:rPr b="1" lang="en" sz="16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We understand land management challenges</a:t>
            </a:r>
            <a:endParaRPr b="1" sz="160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➔"/>
            </a:pPr>
            <a:r>
              <a:rPr b="1" lang="en" sz="16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Volunteers are the key</a:t>
            </a:r>
            <a:endParaRPr b="1" sz="160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Raleway"/>
              <a:buChar char="➔"/>
            </a:pPr>
            <a:r>
              <a:rPr b="1" lang="en" sz="16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The Current &amp; Next Generations</a:t>
            </a:r>
            <a:br>
              <a:rPr lang="en" sz="1400">
                <a:latin typeface="Raleway"/>
                <a:ea typeface="Raleway"/>
                <a:cs typeface="Raleway"/>
                <a:sym typeface="Raleway"/>
              </a:rPr>
            </a:b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 txBox="1"/>
          <p:nvPr>
            <p:ph type="title"/>
          </p:nvPr>
        </p:nvSpPr>
        <p:spPr>
          <a:xfrm>
            <a:off x="265500" y="1912650"/>
            <a:ext cx="4045200" cy="131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ACE staff has a</a:t>
            </a:r>
            <a:r>
              <a:rPr b="0" lang="en" sz="2400">
                <a:solidFill>
                  <a:schemeClr val="dk2"/>
                </a:solidFill>
              </a:rPr>
              <a:t> </a:t>
            </a:r>
            <a:r>
              <a:rPr lang="en"/>
              <a:t>Passion for Trails</a:t>
            </a:r>
            <a:r>
              <a:rPr lang="en" sz="2400"/>
              <a:t> </a:t>
            </a:r>
            <a:r>
              <a:rPr lang="en" sz="2400">
                <a:solidFill>
                  <a:schemeClr val="dk2"/>
                </a:solidFill>
              </a:rPr>
              <a:t>that we love sharing</a:t>
            </a:r>
            <a:endParaRPr b="0" sz="2400">
              <a:solidFill>
                <a:schemeClr val="dk2"/>
              </a:solidFill>
            </a:endParaRPr>
          </a:p>
        </p:txBody>
      </p:sp>
      <p:pic>
        <p:nvPicPr>
          <p:cNvPr id="142" name="Google Shape;142;p23"/>
          <p:cNvPicPr preferRelativeResize="0"/>
          <p:nvPr/>
        </p:nvPicPr>
        <p:blipFill rotWithShape="1">
          <a:blip r:embed="rId3">
            <a:alphaModFix/>
          </a:blip>
          <a:srcRect b="0" l="18420" r="2383" t="0"/>
          <a:stretch/>
        </p:blipFill>
        <p:spPr>
          <a:xfrm>
            <a:off x="4449271" y="0"/>
            <a:ext cx="469472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/>
          <p:nvPr>
            <p:ph type="title"/>
          </p:nvPr>
        </p:nvSpPr>
        <p:spPr>
          <a:xfrm>
            <a:off x="5120700" y="654000"/>
            <a:ext cx="3900300" cy="38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dk1"/>
                </a:solidFill>
              </a:rPr>
              <a:t>We believe that</a:t>
            </a:r>
            <a:r>
              <a:rPr lang="en">
                <a:solidFill>
                  <a:schemeClr val="accent5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Volunteers</a:t>
            </a:r>
            <a:r>
              <a:rPr lang="en">
                <a:solidFill>
                  <a:schemeClr val="accent5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are the </a:t>
            </a:r>
            <a:r>
              <a:rPr lang="en">
                <a:solidFill>
                  <a:schemeClr val="accent5"/>
                </a:solidFill>
              </a:rPr>
              <a:t>key</a:t>
            </a:r>
            <a:r>
              <a:rPr lang="en">
                <a:solidFill>
                  <a:schemeClr val="dk1"/>
                </a:solidFill>
              </a:rPr>
              <a:t> to</a:t>
            </a:r>
            <a:r>
              <a:rPr lang="en">
                <a:solidFill>
                  <a:schemeClr val="accent5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Land Management</a:t>
            </a:r>
            <a:r>
              <a:rPr lang="en">
                <a:solidFill>
                  <a:schemeClr val="accent5"/>
                </a:solidFill>
              </a:rPr>
              <a:t> challenges</a:t>
            </a:r>
            <a:endParaRPr b="0" sz="2400">
              <a:solidFill>
                <a:schemeClr val="dk1"/>
              </a:solidFill>
            </a:endParaRPr>
          </a:p>
        </p:txBody>
      </p:sp>
      <p:pic>
        <p:nvPicPr>
          <p:cNvPr id="148" name="Google Shape;148;p24"/>
          <p:cNvPicPr preferRelativeResize="0"/>
          <p:nvPr/>
        </p:nvPicPr>
        <p:blipFill>
          <a:blip r:embed="rId3">
            <a:alphaModFix amt="91000"/>
          </a:blip>
          <a:stretch>
            <a:fillRect/>
          </a:stretch>
        </p:blipFill>
        <p:spPr>
          <a:xfrm>
            <a:off x="114050" y="745150"/>
            <a:ext cx="4870947" cy="3653203"/>
          </a:xfrm>
          <a:prstGeom prst="rect">
            <a:avLst/>
          </a:prstGeom>
          <a:noFill/>
          <a:ln>
            <a:noFill/>
          </a:ln>
          <a:effectLst>
            <a:outerShdw blurRad="314325" rotWithShape="0" algn="bl" dir="5400000" dist="762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5"/>
          <p:cNvPicPr preferRelativeResize="0"/>
          <p:nvPr/>
        </p:nvPicPr>
        <p:blipFill rotWithShape="1">
          <a:blip r:embed="rId3">
            <a:alphaModFix/>
          </a:blip>
          <a:srcRect b="7870" l="0" r="0" t="7862"/>
          <a:stretch/>
        </p:blipFill>
        <p:spPr>
          <a:xfrm>
            <a:off x="0" y="0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5"/>
          <p:cNvSpPr txBox="1"/>
          <p:nvPr>
            <p:ph type="title"/>
          </p:nvPr>
        </p:nvSpPr>
        <p:spPr>
          <a:xfrm>
            <a:off x="690925" y="67750"/>
            <a:ext cx="6247800" cy="35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Engage the current &amp; next generation of trail enthusiasts</a:t>
            </a:r>
            <a:endParaRPr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/>
          <p:nvPr>
            <p:ph idx="1" type="subTitle"/>
          </p:nvPr>
        </p:nvSpPr>
        <p:spPr>
          <a:xfrm>
            <a:off x="333925" y="613575"/>
            <a:ext cx="4045200" cy="356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Meet Marcos.</a:t>
            </a:r>
            <a:endParaRPr b="1" sz="3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/>
              <a:t>Trails Matter!  They are our primary </a:t>
            </a:r>
            <a:r>
              <a:rPr lang="en" sz="2000"/>
              <a:t>connection</a:t>
            </a:r>
            <a:r>
              <a:rPr lang="en" sz="2000"/>
              <a:t> to open spaces, and our connection to trails defines our relationship to the natural world.</a:t>
            </a:r>
            <a:endParaRPr sz="2000"/>
          </a:p>
        </p:txBody>
      </p:sp>
      <p:pic>
        <p:nvPicPr>
          <p:cNvPr id="160" name="Google Shape;160;p26"/>
          <p:cNvPicPr preferRelativeResize="0"/>
          <p:nvPr/>
        </p:nvPicPr>
        <p:blipFill rotWithShape="1">
          <a:blip r:embed="rId3">
            <a:alphaModFix/>
          </a:blip>
          <a:srcRect b="0" l="6727" r="32933" t="0"/>
          <a:stretch/>
        </p:blipFill>
        <p:spPr>
          <a:xfrm>
            <a:off x="4572000" y="0"/>
            <a:ext cx="4655271" cy="514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You.</a:t>
            </a:r>
            <a:endParaRPr/>
          </a:p>
        </p:txBody>
      </p:sp>
      <p:sp>
        <p:nvSpPr>
          <p:cNvPr id="166" name="Google Shape;166;p27"/>
          <p:cNvSpPr txBox="1"/>
          <p:nvPr>
            <p:ph idx="1" type="subTitle"/>
          </p:nvPr>
        </p:nvSpPr>
        <p:spPr>
          <a:xfrm>
            <a:off x="311700" y="1417200"/>
            <a:ext cx="66825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Mark Loseth:  National Trails Program Manager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hlinkClick r:id="rId3"/>
              </a:rPr>
              <a:t>mloseth@usaconservation.org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Jordan Rolfe:  Southwest Program Director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hlinkClick r:id="rId4"/>
              </a:rPr>
              <a:t>jordan@usaconservation.org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(928) 226-6960</a:t>
            </a:r>
            <a:endParaRPr sz="2400"/>
          </a:p>
        </p:txBody>
      </p:sp>
      <p:pic>
        <p:nvPicPr>
          <p:cNvPr id="167" name="Google Shape;16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46450" y="2855860"/>
            <a:ext cx="1905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6999" y="1480151"/>
            <a:ext cx="6277002" cy="370912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>
            <p:ph idx="4294967295" type="title"/>
          </p:nvPr>
        </p:nvSpPr>
        <p:spPr>
          <a:xfrm>
            <a:off x="518100" y="473775"/>
            <a:ext cx="8107800" cy="7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chemeClr val="dk1"/>
                </a:solidFill>
              </a:rPr>
              <a:t>American Conservation Experience</a:t>
            </a:r>
            <a:endParaRPr sz="2400"/>
          </a:p>
        </p:txBody>
      </p:sp>
      <p:sp>
        <p:nvSpPr>
          <p:cNvPr id="73" name="Google Shape;73;p14"/>
          <p:cNvSpPr txBox="1"/>
          <p:nvPr>
            <p:ph idx="4294967295" type="title"/>
          </p:nvPr>
        </p:nvSpPr>
        <p:spPr>
          <a:xfrm>
            <a:off x="518100" y="1480150"/>
            <a:ext cx="3257100" cy="30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➔"/>
            </a:pPr>
            <a:r>
              <a:rPr lang="en" sz="1800">
                <a:latin typeface="Raleway"/>
                <a:ea typeface="Raleway"/>
                <a:cs typeface="Raleway"/>
                <a:sym typeface="Raleway"/>
              </a:rPr>
              <a:t>A national, non-profit Conservation Corps and Internship Program.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➔"/>
            </a:pPr>
            <a:r>
              <a:rPr lang="en" sz="1800">
                <a:latin typeface="Raleway"/>
                <a:ea typeface="Raleway"/>
                <a:cs typeface="Raleway"/>
                <a:sym typeface="Raleway"/>
              </a:rPr>
              <a:t>Dedicated staff to teach, train and manage trail projects.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5"/>
          <p:cNvPicPr preferRelativeResize="0"/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-1" y="-2000251"/>
            <a:ext cx="9144002" cy="914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4700" y="162737"/>
            <a:ext cx="4254600" cy="48180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ce of duct tape sticking a note to the slide" id="80" name="Google Shape;80;p15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154828">
            <a:off x="3536000" y="147301"/>
            <a:ext cx="2072000" cy="73605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2855550" y="940522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1. </a:t>
            </a:r>
            <a:r>
              <a:rPr b="1" lang="en" sz="25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The ACE Approach</a:t>
            </a:r>
            <a:endParaRPr b="1" sz="25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2" name="Google Shape;82;p15"/>
          <p:cNvSpPr txBox="1"/>
          <p:nvPr>
            <p:ph idx="4294967295" type="body"/>
          </p:nvPr>
        </p:nvSpPr>
        <p:spPr>
          <a:xfrm>
            <a:off x="2855550" y="1531005"/>
            <a:ext cx="3432900" cy="33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➔"/>
            </a:pPr>
            <a:r>
              <a:rPr b="1"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Science</a:t>
            </a:r>
            <a:br>
              <a:rPr lang="en" sz="1600">
                <a:latin typeface="Raleway"/>
                <a:ea typeface="Raleway"/>
                <a:cs typeface="Raleway"/>
                <a:sym typeface="Raleway"/>
              </a:rPr>
            </a:br>
            <a:r>
              <a:rPr lang="en" sz="1600">
                <a:latin typeface="Raleway"/>
                <a:ea typeface="Raleway"/>
                <a:cs typeface="Raleway"/>
                <a:sym typeface="Raleway"/>
              </a:rPr>
              <a:t>Trail’s exist on the landscape.  Trail condition does not affect the natural spaces.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➔"/>
            </a:pPr>
            <a:r>
              <a:rPr b="1"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Art </a:t>
            </a:r>
            <a:br>
              <a:rPr lang="en" sz="1600">
                <a:latin typeface="Raleway"/>
                <a:ea typeface="Raleway"/>
                <a:cs typeface="Raleway"/>
                <a:sym typeface="Raleway"/>
              </a:rPr>
            </a:br>
            <a:r>
              <a:rPr lang="en" sz="1600">
                <a:latin typeface="Raleway"/>
                <a:ea typeface="Raleway"/>
                <a:cs typeface="Raleway"/>
                <a:sym typeface="Raleway"/>
              </a:rPr>
              <a:t>Trails provide a human experience. 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idx="1" type="body"/>
          </p:nvPr>
        </p:nvSpPr>
        <p:spPr>
          <a:xfrm>
            <a:off x="4732925" y="980400"/>
            <a:ext cx="4133700" cy="318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5"/>
                </a:solidFill>
              </a:rPr>
              <a:t>Part Science</a:t>
            </a:r>
            <a:endParaRPr b="1" sz="3000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accent5"/>
              </a:solidFill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➔"/>
            </a:pPr>
            <a:r>
              <a:rPr lang="en" sz="1800">
                <a:solidFill>
                  <a:srgbClr val="000000"/>
                </a:solidFill>
              </a:rPr>
              <a:t>How Trails Act on the Landscape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➔"/>
            </a:pPr>
            <a:r>
              <a:rPr lang="en" sz="1800">
                <a:solidFill>
                  <a:srgbClr val="000000"/>
                </a:solidFill>
              </a:rPr>
              <a:t>How the Landscape Acts on Trails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800"/>
              <a:buChar char="➔"/>
            </a:pPr>
            <a:r>
              <a:rPr lang="en" sz="1800">
                <a:solidFill>
                  <a:srgbClr val="000000"/>
                </a:solidFill>
              </a:rPr>
              <a:t>Informed Trail Work</a:t>
            </a:r>
            <a:endParaRPr sz="1800">
              <a:solidFill>
                <a:srgbClr val="000000"/>
              </a:solidFill>
            </a:endParaRPr>
          </a:p>
        </p:txBody>
      </p:sp>
      <p:grpSp>
        <p:nvGrpSpPr>
          <p:cNvPr id="88" name="Google Shape;88;p16"/>
          <p:cNvGrpSpPr/>
          <p:nvPr/>
        </p:nvGrpSpPr>
        <p:grpSpPr>
          <a:xfrm>
            <a:off x="134988" y="2464035"/>
            <a:ext cx="2212050" cy="2537076"/>
            <a:chOff x="6803275" y="395363"/>
            <a:chExt cx="2212050" cy="2537076"/>
          </a:xfrm>
        </p:grpSpPr>
        <p:pic>
          <p:nvPicPr>
            <p:cNvPr id="89" name="Google Shape;89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ece of duct tape sticking a note to the slide" id="90" name="Google Shape;90;p16"/>
            <p:cNvPicPr preferRelativeResize="0"/>
            <p:nvPr/>
          </p:nvPicPr>
          <p:blipFill rotWithShape="1">
            <a:blip r:embed="rId4">
              <a:alphaModFix/>
            </a:blip>
            <a:srcRect b="10011" l="9244" r="2118" t="5926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" name="Google Shape;91;p16"/>
            <p:cNvSpPr txBox="1"/>
            <p:nvPr/>
          </p:nvSpPr>
          <p:spPr>
            <a:xfrm>
              <a:off x="6944800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Tip</a:t>
              </a:r>
              <a:endParaRPr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rtl="0" algn="l">
                <a:spcBef>
                  <a:spcPts val="800"/>
                </a:spcBef>
                <a:spcAft>
                  <a:spcPts val="800"/>
                </a:spcAft>
                <a:buNone/>
              </a:pPr>
              <a:r>
                <a:rPr lang="en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Show how your solution helps the person in </a:t>
              </a:r>
              <a:br>
                <a:rPr lang="en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en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the story reach his or </a:t>
              </a:r>
              <a:br>
                <a:rPr lang="en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en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her goals.</a:t>
              </a:r>
              <a:endParaRPr b="1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pic>
        <p:nvPicPr>
          <p:cNvPr id="92" name="Google Shape;92;p16"/>
          <p:cNvPicPr preferRelativeResize="0"/>
          <p:nvPr/>
        </p:nvPicPr>
        <p:blipFill rotWithShape="1">
          <a:blip r:embed="rId5">
            <a:alphaModFix/>
          </a:blip>
          <a:srcRect b="7762" l="0" r="0" t="7770"/>
          <a:stretch/>
        </p:blipFill>
        <p:spPr>
          <a:xfrm>
            <a:off x="0" y="0"/>
            <a:ext cx="4567204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64125" y="-6"/>
            <a:ext cx="9908101" cy="557330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/>
          <p:nvPr/>
        </p:nvSpPr>
        <p:spPr>
          <a:xfrm>
            <a:off x="5839175" y="0"/>
            <a:ext cx="3304800" cy="5335200"/>
          </a:xfrm>
          <a:prstGeom prst="rect">
            <a:avLst/>
          </a:prstGeom>
          <a:solidFill>
            <a:srgbClr val="000000">
              <a:alpha val="7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7"/>
          <p:cNvSpPr txBox="1"/>
          <p:nvPr>
            <p:ph idx="4294967295" type="body"/>
          </p:nvPr>
        </p:nvSpPr>
        <p:spPr>
          <a:xfrm>
            <a:off x="5998850" y="214400"/>
            <a:ext cx="3010800" cy="439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accent5"/>
                </a:solidFill>
              </a:rPr>
              <a:t>Part Art</a:t>
            </a:r>
            <a:endParaRPr b="1" sz="2800"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accent5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➔"/>
            </a:pPr>
            <a:r>
              <a:rPr lang="en" sz="1800">
                <a:solidFill>
                  <a:schemeClr val="lt1"/>
                </a:solidFill>
              </a:rPr>
              <a:t>Trails Define the User Experience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➔"/>
            </a:pPr>
            <a:r>
              <a:rPr lang="en" sz="1800">
                <a:solidFill>
                  <a:schemeClr val="lt1"/>
                </a:solidFill>
              </a:rPr>
              <a:t>User Experience Matters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800"/>
              <a:buChar char="➔"/>
            </a:pPr>
            <a:r>
              <a:rPr lang="en" sz="1800">
                <a:solidFill>
                  <a:schemeClr val="lt1"/>
                </a:solidFill>
              </a:rPr>
              <a:t>Experience Inspires Stewardship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/>
          <p:nvPr>
            <p:ph type="title"/>
          </p:nvPr>
        </p:nvSpPr>
        <p:spPr>
          <a:xfrm>
            <a:off x="79825" y="712150"/>
            <a:ext cx="3307500" cy="38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</a:t>
            </a:r>
            <a:r>
              <a:rPr lang="en">
                <a:solidFill>
                  <a:schemeClr val="accent5"/>
                </a:solidFill>
              </a:rPr>
              <a:t>Environment</a:t>
            </a:r>
            <a:r>
              <a:rPr lang="en"/>
              <a:t>  </a:t>
            </a:r>
            <a:r>
              <a:rPr lang="en">
                <a:solidFill>
                  <a:schemeClr val="dk1"/>
                </a:solidFill>
              </a:rPr>
              <a:t>affects the</a:t>
            </a:r>
            <a:r>
              <a:rPr lang="en">
                <a:solidFill>
                  <a:schemeClr val="accent5"/>
                </a:solidFill>
              </a:rPr>
              <a:t> Experience</a:t>
            </a:r>
            <a:endParaRPr>
              <a:solidFill>
                <a:schemeClr val="accent5"/>
              </a:solidFill>
            </a:endParaRPr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7525" y="413000"/>
            <a:ext cx="5756676" cy="4317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0" rotWithShape="0" algn="bl" dir="5400000" dist="762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9"/>
          <p:cNvPicPr preferRelativeResize="0"/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-532225" y="-265025"/>
            <a:ext cx="9676225" cy="646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4700" y="162737"/>
            <a:ext cx="4254600" cy="48180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ce of duct tape sticking a note to the slide" id="112" name="Google Shape;112;p19"/>
          <p:cNvPicPr preferRelativeResize="0"/>
          <p:nvPr/>
        </p:nvPicPr>
        <p:blipFill rotWithShape="1">
          <a:blip r:embed="rId5">
            <a:alphaModFix/>
          </a:blip>
          <a:srcRect b="10011" l="9244" r="2118" t="5926"/>
          <a:stretch/>
        </p:blipFill>
        <p:spPr>
          <a:xfrm rot="154828">
            <a:off x="3536000" y="147301"/>
            <a:ext cx="2072000" cy="73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/>
          <p:nvPr/>
        </p:nvSpPr>
        <p:spPr>
          <a:xfrm>
            <a:off x="2855550" y="687397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2. Who It’s For</a:t>
            </a:r>
            <a:endParaRPr b="1" sz="30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4" name="Google Shape;114;p19"/>
          <p:cNvSpPr txBox="1"/>
          <p:nvPr>
            <p:ph idx="4294967295" type="body"/>
          </p:nvPr>
        </p:nvSpPr>
        <p:spPr>
          <a:xfrm>
            <a:off x="2855550" y="1377480"/>
            <a:ext cx="3432900" cy="33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➔"/>
            </a:pPr>
            <a:r>
              <a:rPr b="1"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ACE Members</a:t>
            </a:r>
            <a:br>
              <a:rPr lang="en" sz="1600">
                <a:latin typeface="Raleway"/>
                <a:ea typeface="Raleway"/>
                <a:cs typeface="Raleway"/>
                <a:sym typeface="Raleway"/>
              </a:rPr>
            </a:br>
            <a:r>
              <a:rPr lang="en" sz="1600">
                <a:latin typeface="Raleway"/>
                <a:ea typeface="Raleway"/>
                <a:cs typeface="Raleway"/>
                <a:sym typeface="Raleway"/>
              </a:rPr>
              <a:t>Developed by knowledgeable staff for our crews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Font typeface="Raleway"/>
              <a:buChar char="➔"/>
            </a:pPr>
            <a:r>
              <a:rPr b="1"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Trail People</a:t>
            </a:r>
            <a:br>
              <a:rPr lang="en" sz="1600">
                <a:latin typeface="Raleway"/>
                <a:ea typeface="Raleway"/>
                <a:cs typeface="Raleway"/>
                <a:sym typeface="Raleway"/>
              </a:rPr>
            </a:br>
            <a:r>
              <a:rPr lang="en" sz="1600">
                <a:latin typeface="Raleway"/>
                <a:ea typeface="Raleway"/>
                <a:cs typeface="Raleway"/>
                <a:sym typeface="Raleway"/>
              </a:rPr>
              <a:t>Provided to all trail stewards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/>
          <p:cNvPicPr preferRelativeResize="0"/>
          <p:nvPr/>
        </p:nvPicPr>
        <p:blipFill rotWithShape="1">
          <a:blip r:embed="rId3">
            <a:alphaModFix/>
          </a:blip>
          <a:srcRect b="0" l="20365" r="20365" t="0"/>
          <a:stretch/>
        </p:blipFill>
        <p:spPr>
          <a:xfrm>
            <a:off x="-1" y="0"/>
            <a:ext cx="45672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0"/>
          <p:cNvSpPr txBox="1"/>
          <p:nvPr>
            <p:ph idx="1" type="body"/>
          </p:nvPr>
        </p:nvSpPr>
        <p:spPr>
          <a:xfrm>
            <a:off x="4832750" y="980400"/>
            <a:ext cx="4033800" cy="318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The ACE Experience</a:t>
            </a:r>
            <a:r>
              <a:rPr lang="en" sz="3000">
                <a:solidFill>
                  <a:schemeClr val="dk1"/>
                </a:solidFill>
              </a:rPr>
              <a:t> 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Decades of experience inform the way we see trails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accent5"/>
                </a:solidFill>
              </a:rPr>
              <a:t>Skills are universal</a:t>
            </a:r>
            <a:endParaRPr sz="180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1"/>
          <p:cNvPicPr preferRelativeResize="0"/>
          <p:nvPr/>
        </p:nvPicPr>
        <p:blipFill rotWithShape="1">
          <a:blip r:embed="rId3">
            <a:alphaModFix/>
          </a:blip>
          <a:srcRect b="0" l="0" r="0" t="13874"/>
          <a:stretch/>
        </p:blipFill>
        <p:spPr>
          <a:xfrm>
            <a:off x="-358600" y="0"/>
            <a:ext cx="9502597" cy="613797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1"/>
          <p:cNvSpPr/>
          <p:nvPr/>
        </p:nvSpPr>
        <p:spPr>
          <a:xfrm>
            <a:off x="5839200" y="0"/>
            <a:ext cx="3304800" cy="5640600"/>
          </a:xfrm>
          <a:prstGeom prst="rect">
            <a:avLst/>
          </a:prstGeom>
          <a:solidFill>
            <a:srgbClr val="000000">
              <a:alpha val="7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1"/>
          <p:cNvSpPr txBox="1"/>
          <p:nvPr>
            <p:ph type="title"/>
          </p:nvPr>
        </p:nvSpPr>
        <p:spPr>
          <a:xfrm>
            <a:off x="5877900" y="303363"/>
            <a:ext cx="3227400" cy="514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accent5"/>
                </a:solidFill>
              </a:rPr>
              <a:t>Arizona Trail &amp; Beyond</a:t>
            </a:r>
            <a:endParaRPr sz="4200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accent5"/>
                </a:solidFill>
              </a:rPr>
              <a:t>Trails Training </a:t>
            </a:r>
            <a:r>
              <a:rPr lang="en" sz="2100">
                <a:solidFill>
                  <a:schemeClr val="accent5"/>
                </a:solidFill>
              </a:rPr>
              <a:t>partnership</a:t>
            </a:r>
            <a:r>
              <a:rPr lang="en" sz="2100">
                <a:solidFill>
                  <a:schemeClr val="accent5"/>
                </a:solidFill>
              </a:rPr>
              <a:t> with the AZTA has proven effective and inspiring.</a:t>
            </a:r>
            <a:endParaRPr b="0" sz="2100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400" u="sng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